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72"/>
  </p:notesMasterIdLst>
  <p:sldIdLst>
    <p:sldId id="257" r:id="rId3"/>
    <p:sldId id="267" r:id="rId4"/>
    <p:sldId id="294" r:id="rId5"/>
    <p:sldId id="349" r:id="rId6"/>
    <p:sldId id="328" r:id="rId7"/>
    <p:sldId id="368" r:id="rId8"/>
    <p:sldId id="432" r:id="rId9"/>
    <p:sldId id="350" r:id="rId10"/>
    <p:sldId id="461" r:id="rId11"/>
    <p:sldId id="462" r:id="rId12"/>
    <p:sldId id="463" r:id="rId13"/>
    <p:sldId id="464" r:id="rId14"/>
    <p:sldId id="466" r:id="rId15"/>
    <p:sldId id="467" r:id="rId16"/>
    <p:sldId id="468" r:id="rId17"/>
    <p:sldId id="469" r:id="rId18"/>
    <p:sldId id="472" r:id="rId19"/>
    <p:sldId id="453" r:id="rId20"/>
    <p:sldId id="473" r:id="rId21"/>
    <p:sldId id="474" r:id="rId22"/>
    <p:sldId id="475" r:id="rId23"/>
    <p:sldId id="476" r:id="rId24"/>
    <p:sldId id="477" r:id="rId25"/>
    <p:sldId id="454" r:id="rId26"/>
    <p:sldId id="455" r:id="rId27"/>
    <p:sldId id="434" r:id="rId28"/>
    <p:sldId id="433" r:id="rId29"/>
    <p:sldId id="425" r:id="rId30"/>
    <p:sldId id="426" r:id="rId31"/>
    <p:sldId id="427" r:id="rId32"/>
    <p:sldId id="428" r:id="rId33"/>
    <p:sldId id="430" r:id="rId34"/>
    <p:sldId id="416" r:id="rId35"/>
    <p:sldId id="437" r:id="rId36"/>
    <p:sldId id="417" r:id="rId37"/>
    <p:sldId id="419" r:id="rId38"/>
    <p:sldId id="420" r:id="rId39"/>
    <p:sldId id="421" r:id="rId40"/>
    <p:sldId id="422" r:id="rId41"/>
    <p:sldId id="423" r:id="rId42"/>
    <p:sldId id="424" r:id="rId43"/>
    <p:sldId id="436" r:id="rId44"/>
    <p:sldId id="402" r:id="rId45"/>
    <p:sldId id="403" r:id="rId46"/>
    <p:sldId id="404" r:id="rId47"/>
    <p:sldId id="405" r:id="rId48"/>
    <p:sldId id="438" r:id="rId49"/>
    <p:sldId id="439" r:id="rId50"/>
    <p:sldId id="452" r:id="rId51"/>
    <p:sldId id="406" r:id="rId52"/>
    <p:sldId id="409" r:id="rId53"/>
    <p:sldId id="412" r:id="rId54"/>
    <p:sldId id="470" r:id="rId55"/>
    <p:sldId id="471" r:id="rId56"/>
    <p:sldId id="413" r:id="rId57"/>
    <p:sldId id="414" r:id="rId58"/>
    <p:sldId id="444" r:id="rId59"/>
    <p:sldId id="451" r:id="rId60"/>
    <p:sldId id="456" r:id="rId61"/>
    <p:sldId id="415" r:id="rId62"/>
    <p:sldId id="445" r:id="rId63"/>
    <p:sldId id="446" r:id="rId64"/>
    <p:sldId id="448" r:id="rId65"/>
    <p:sldId id="447" r:id="rId66"/>
    <p:sldId id="449" r:id="rId67"/>
    <p:sldId id="450" r:id="rId68"/>
    <p:sldId id="460" r:id="rId69"/>
    <p:sldId id="289" r:id="rId70"/>
    <p:sldId id="304" r:id="rId7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amble" id="{53960CCE-D71A-4348-96EA-E4A5DCDCD936}">
          <p14:sldIdLst>
            <p14:sldId id="257"/>
            <p14:sldId id="267"/>
          </p14:sldIdLst>
        </p14:section>
        <p14:section name="Introduction" id="{FDA382C8-7755-41B9-8E3E-92B4C7B5F79C}">
          <p14:sldIdLst>
            <p14:sldId id="294"/>
            <p14:sldId id="349"/>
            <p14:sldId id="328"/>
          </p14:sldIdLst>
        </p14:section>
        <p14:section name="Algorithms" id="{95F95947-C73C-408D-A651-DD89B683C2CB}">
          <p14:sldIdLst>
            <p14:sldId id="368"/>
            <p14:sldId id="432"/>
            <p14:sldId id="350"/>
            <p14:sldId id="461"/>
            <p14:sldId id="462"/>
            <p14:sldId id="463"/>
            <p14:sldId id="464"/>
            <p14:sldId id="466"/>
            <p14:sldId id="467"/>
            <p14:sldId id="468"/>
            <p14:sldId id="469"/>
            <p14:sldId id="472"/>
            <p14:sldId id="453"/>
            <p14:sldId id="473"/>
            <p14:sldId id="474"/>
            <p14:sldId id="475"/>
            <p14:sldId id="476"/>
            <p14:sldId id="477"/>
            <p14:sldId id="454"/>
            <p14:sldId id="455"/>
          </p14:sldIdLst>
        </p14:section>
        <p14:section name="Data" id="{E0676B08-EF8E-46B0-913A-7E19C5BABEAE}">
          <p14:sldIdLst>
            <p14:sldId id="434"/>
            <p14:sldId id="433"/>
            <p14:sldId id="425"/>
            <p14:sldId id="426"/>
            <p14:sldId id="427"/>
            <p14:sldId id="428"/>
            <p14:sldId id="430"/>
            <p14:sldId id="416"/>
            <p14:sldId id="437"/>
            <p14:sldId id="417"/>
            <p14:sldId id="419"/>
            <p14:sldId id="420"/>
            <p14:sldId id="421"/>
            <p14:sldId id="422"/>
            <p14:sldId id="423"/>
            <p14:sldId id="424"/>
          </p14:sldIdLst>
        </p14:section>
        <p14:section name="Surrogates" id="{622B8B6E-2385-4B78-BFF3-97C0885DF2E2}">
          <p14:sldIdLst>
            <p14:sldId id="436"/>
            <p14:sldId id="402"/>
            <p14:sldId id="403"/>
            <p14:sldId id="404"/>
            <p14:sldId id="405"/>
            <p14:sldId id="438"/>
            <p14:sldId id="439"/>
            <p14:sldId id="452"/>
            <p14:sldId id="406"/>
            <p14:sldId id="409"/>
            <p14:sldId id="412"/>
            <p14:sldId id="470"/>
            <p14:sldId id="471"/>
            <p14:sldId id="413"/>
            <p14:sldId id="414"/>
            <p14:sldId id="444"/>
            <p14:sldId id="451"/>
            <p14:sldId id="456"/>
            <p14:sldId id="415"/>
            <p14:sldId id="445"/>
            <p14:sldId id="446"/>
            <p14:sldId id="448"/>
            <p14:sldId id="447"/>
            <p14:sldId id="449"/>
            <p14:sldId id="450"/>
          </p14:sldIdLst>
        </p14:section>
        <p14:section name="Conclusion" id="{6B7A71E2-E027-4DDE-8496-DDA1376FF4A3}">
          <p14:sldIdLst>
            <p14:sldId id="460"/>
            <p14:sldId id="289"/>
          </p14:sldIdLst>
        </p14:section>
        <p14:section name="Appendix" id="{40E6A519-0040-4DD8-9E7D-30BC9EED8C77}">
          <p14:sldIdLst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Owen Hanson" initials="JOH" lastIdx="3" clrIdx="0">
    <p:extLst>
      <p:ext uri="{19B8F6BF-5375-455C-9EA6-DF929625EA0E}">
        <p15:presenceInfo xmlns:p15="http://schemas.microsoft.com/office/powerpoint/2012/main" userId="Jeffrey Owen Han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8F8F"/>
    <a:srgbClr val="4F4E62"/>
    <a:srgbClr val="E37100"/>
    <a:srgbClr val="7040A3"/>
    <a:srgbClr val="FFFFFF"/>
    <a:srgbClr val="1D71AA"/>
    <a:srgbClr val="FFC3B3"/>
    <a:srgbClr val="C36518"/>
    <a:srgbClr val="B3FFD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5" autoAdjust="0"/>
    <p:restoredTop sz="92525" autoAdjust="0"/>
  </p:normalViewPr>
  <p:slideViewPr>
    <p:cSldViewPr snapToGrid="0">
      <p:cViewPr>
        <p:scale>
          <a:sx n="100" d="100"/>
          <a:sy n="100" d="100"/>
        </p:scale>
        <p:origin x="922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3EDDD-3DA3-4AAC-95AA-050495F7F225}" type="datetimeFigureOut">
              <a:rPr lang="en-AU" smtClean="0"/>
              <a:t>28/01/2021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4E95D-E11A-4D61-AA35-B3ECB22C3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7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- not all remaining habitat can be preserved</a:t>
            </a:r>
          </a:p>
          <a:p>
            <a:r>
              <a:rPr lang="en-AU" dirty="0" smtClean="0"/>
              <a:t>- achieve conservation objectives for minimal cost</a:t>
            </a:r>
          </a:p>
          <a:p>
            <a:r>
              <a:rPr lang="en-AU" dirty="0" smtClean="0"/>
              <a:t>- modern systematic conservation planning primarily focusses on representing species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however, this ignores intra-specific biodiversity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435CA-C371-4DED-9C4C-6273828C0F3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518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726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8094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9287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032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4365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32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27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2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47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58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50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31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5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98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68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43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32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" y="139870"/>
            <a:ext cx="8903249" cy="858095"/>
          </a:xfrm>
        </p:spPr>
        <p:txBody>
          <a:bodyPr>
            <a:noAutofit/>
          </a:bodyPr>
          <a:lstStyle/>
          <a:p>
            <a:r>
              <a:rPr lang="en-AU" b="1" dirty="0" smtClean="0">
                <a:solidFill>
                  <a:schemeClr val="tx1"/>
                </a:solidFill>
              </a:rPr>
              <a:t>Making better conservation decisions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643" y="3638550"/>
            <a:ext cx="7560840" cy="609600"/>
          </a:xfrm>
        </p:spPr>
        <p:txBody>
          <a:bodyPr>
            <a:noAutofit/>
          </a:bodyPr>
          <a:lstStyle/>
          <a:p>
            <a:r>
              <a:rPr lang="en-AU" sz="4000" dirty="0" smtClean="0">
                <a:solidFill>
                  <a:schemeClr val="tx1">
                    <a:lumMod val="75000"/>
                  </a:schemeClr>
                </a:solidFill>
              </a:rPr>
              <a:t>Jeffrey </a:t>
            </a:r>
            <a:r>
              <a:rPr lang="en-AU" sz="4000" dirty="0" smtClean="0">
                <a:solidFill>
                  <a:schemeClr val="tx1">
                    <a:lumMod val="75000"/>
                  </a:schemeClr>
                </a:solidFill>
              </a:rPr>
              <a:t>Hanson</a:t>
            </a:r>
            <a:endParaRPr lang="en-AU" sz="40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9155" y="4479765"/>
            <a:ext cx="4975502" cy="461665"/>
            <a:chOff x="259155" y="4479765"/>
            <a:chExt cx="4975502" cy="461665"/>
          </a:xfrm>
        </p:grpSpPr>
        <p:pic>
          <p:nvPicPr>
            <p:cNvPr id="1026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32334" y="4479765"/>
              <a:ext cx="45023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solidFill>
                    <a:schemeClr val="tx1">
                      <a:lumMod val="75000"/>
                    </a:schemeClr>
                  </a:solidFill>
                </a:rPr>
                <a:t>j</a:t>
              </a:r>
              <a:r>
                <a:rPr lang="en-AU" sz="2400" dirty="0" smtClean="0">
                  <a:solidFill>
                    <a:schemeClr val="tx1">
                      <a:lumMod val="75000"/>
                    </a:schemeClr>
                  </a:solidFill>
                </a:rPr>
                <a:t>effrey.hanson@uqconnect.edu.au</a:t>
              </a:r>
              <a:endParaRPr lang="en-AU" sz="2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501" y="4491632"/>
            <a:ext cx="3049188" cy="461665"/>
            <a:chOff x="6059800" y="5988839"/>
            <a:chExt cx="3049188" cy="615553"/>
          </a:xfrm>
        </p:grpSpPr>
        <p:pic>
          <p:nvPicPr>
            <p:cNvPr id="1028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044594"/>
              <a:ext cx="398149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497183" y="5988839"/>
              <a:ext cx="261180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>
                  <a:solidFill>
                    <a:schemeClr val="tx1">
                      <a:lumMod val="75000"/>
                    </a:schemeClr>
                  </a:solidFill>
                </a:rPr>
                <a:t>jeffrey-hanson.com</a:t>
              </a:r>
              <a:endParaRPr lang="en-AU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pic>
        <p:nvPicPr>
          <p:cNvPr id="10" name="Picture 2" descr="Black And White Birds Silhouette Fresh HD Wallpape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41638" y="1030152"/>
            <a:ext cx="3960075" cy="247504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22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/>
          <p:cNvSpPr/>
          <p:nvPr/>
        </p:nvSpPr>
        <p:spPr>
          <a:xfrm>
            <a:off x="3747864" y="3025817"/>
            <a:ext cx="1627943" cy="1117345"/>
          </a:xfrm>
          <a:prstGeom prst="ellipse">
            <a:avLst/>
          </a:prstGeom>
          <a:solidFill>
            <a:srgbClr val="0041C4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716400" y="1447561"/>
            <a:ext cx="7711200" cy="32967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4106112" y="3337824"/>
            <a:ext cx="1627815" cy="1117586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1321101" y="1712923"/>
            <a:ext cx="1657378" cy="1137884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1801929" y="1900237"/>
            <a:ext cx="1657378" cy="1137884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2261840" y="1780845"/>
            <a:ext cx="1657378" cy="1137884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5718101" y="1799539"/>
            <a:ext cx="1651602" cy="1133918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6153432" y="1999339"/>
            <a:ext cx="1651602" cy="1133918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6674665" y="1867459"/>
            <a:ext cx="1651602" cy="1133918"/>
          </a:xfrm>
          <a:prstGeom prst="ellipse">
            <a:avLst/>
          </a:prstGeom>
          <a:solidFill>
            <a:srgbClr val="00B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172974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6662519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2087899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3002823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3917747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4832671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5747595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7577447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1172974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6662519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4" name="Rectangle 23"/>
          <p:cNvSpPr/>
          <p:nvPr/>
        </p:nvSpPr>
        <p:spPr>
          <a:xfrm>
            <a:off x="2087899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3002823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3917747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4832671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5747595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9" name="Rectangle 28"/>
          <p:cNvSpPr/>
          <p:nvPr/>
        </p:nvSpPr>
        <p:spPr>
          <a:xfrm>
            <a:off x="7577447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0" name="Rectangle 29"/>
          <p:cNvSpPr/>
          <p:nvPr/>
        </p:nvSpPr>
        <p:spPr>
          <a:xfrm>
            <a:off x="1172974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1" name="Rectangle 30"/>
          <p:cNvSpPr/>
          <p:nvPr/>
        </p:nvSpPr>
        <p:spPr>
          <a:xfrm>
            <a:off x="6662519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2" name="Rectangle 31"/>
          <p:cNvSpPr/>
          <p:nvPr/>
        </p:nvSpPr>
        <p:spPr>
          <a:xfrm>
            <a:off x="2087899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3" name="Rectangle 32"/>
          <p:cNvSpPr/>
          <p:nvPr/>
        </p:nvSpPr>
        <p:spPr>
          <a:xfrm>
            <a:off x="3002823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4" name="Rectangle 33"/>
          <p:cNvSpPr/>
          <p:nvPr/>
        </p:nvSpPr>
        <p:spPr>
          <a:xfrm>
            <a:off x="3917747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5" name="Rectangle 34"/>
          <p:cNvSpPr/>
          <p:nvPr/>
        </p:nvSpPr>
        <p:spPr>
          <a:xfrm>
            <a:off x="4832671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6" name="Rectangle 35"/>
          <p:cNvSpPr/>
          <p:nvPr/>
        </p:nvSpPr>
        <p:spPr>
          <a:xfrm>
            <a:off x="5747595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7" name="Rectangle 36"/>
          <p:cNvSpPr/>
          <p:nvPr/>
        </p:nvSpPr>
        <p:spPr>
          <a:xfrm>
            <a:off x="7577447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8" name="Rectangle 37"/>
          <p:cNvSpPr/>
          <p:nvPr/>
        </p:nvSpPr>
        <p:spPr>
          <a:xfrm>
            <a:off x="1172974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9" name="Rectangle 38"/>
          <p:cNvSpPr/>
          <p:nvPr/>
        </p:nvSpPr>
        <p:spPr>
          <a:xfrm>
            <a:off x="6662519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0" name="Rectangle 39"/>
          <p:cNvSpPr/>
          <p:nvPr/>
        </p:nvSpPr>
        <p:spPr>
          <a:xfrm>
            <a:off x="2087899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1" name="Rectangle 40"/>
          <p:cNvSpPr/>
          <p:nvPr/>
        </p:nvSpPr>
        <p:spPr>
          <a:xfrm>
            <a:off x="3002823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2" name="Rectangle 41"/>
          <p:cNvSpPr/>
          <p:nvPr/>
        </p:nvSpPr>
        <p:spPr>
          <a:xfrm>
            <a:off x="3917747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3" name="Rectangle 42"/>
          <p:cNvSpPr/>
          <p:nvPr/>
        </p:nvSpPr>
        <p:spPr>
          <a:xfrm>
            <a:off x="4832671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4" name="Rectangle 43"/>
          <p:cNvSpPr/>
          <p:nvPr/>
        </p:nvSpPr>
        <p:spPr>
          <a:xfrm>
            <a:off x="5747595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5" name="Rectangle 44"/>
          <p:cNvSpPr/>
          <p:nvPr/>
        </p:nvSpPr>
        <p:spPr>
          <a:xfrm>
            <a:off x="7577447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6" name="Rectangle 45"/>
          <p:cNvSpPr/>
          <p:nvPr/>
        </p:nvSpPr>
        <p:spPr>
          <a:xfrm>
            <a:off x="1146028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7" name="Rectangle 46"/>
          <p:cNvSpPr/>
          <p:nvPr/>
        </p:nvSpPr>
        <p:spPr>
          <a:xfrm>
            <a:off x="6635573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8" name="Rectangle 47"/>
          <p:cNvSpPr/>
          <p:nvPr/>
        </p:nvSpPr>
        <p:spPr>
          <a:xfrm>
            <a:off x="2060952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9" name="Rectangle 48"/>
          <p:cNvSpPr/>
          <p:nvPr/>
        </p:nvSpPr>
        <p:spPr>
          <a:xfrm>
            <a:off x="2975877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0" name="Rectangle 49"/>
          <p:cNvSpPr/>
          <p:nvPr/>
        </p:nvSpPr>
        <p:spPr>
          <a:xfrm>
            <a:off x="3890801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1" name="Rectangle 50"/>
          <p:cNvSpPr/>
          <p:nvPr/>
        </p:nvSpPr>
        <p:spPr>
          <a:xfrm>
            <a:off x="4805725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2" name="Rectangle 51"/>
          <p:cNvSpPr/>
          <p:nvPr/>
        </p:nvSpPr>
        <p:spPr>
          <a:xfrm>
            <a:off x="5720649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3" name="Rectangle 52"/>
          <p:cNvSpPr/>
          <p:nvPr/>
        </p:nvSpPr>
        <p:spPr>
          <a:xfrm>
            <a:off x="7550501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Reserve selection</a:t>
            </a:r>
            <a:endParaRPr lang="en-AU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769223" y="752173"/>
            <a:ext cx="224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Planning units</a:t>
            </a:r>
            <a:endParaRPr lang="en-AU" sz="2800" dirty="0"/>
          </a:p>
        </p:txBody>
      </p:sp>
      <p:cxnSp>
        <p:nvCxnSpPr>
          <p:cNvPr id="57" name="Straight Arrow Connector 56"/>
          <p:cNvCxnSpPr>
            <a:stCxn id="55" idx="2"/>
          </p:cNvCxnSpPr>
          <p:nvPr/>
        </p:nvCxnSpPr>
        <p:spPr>
          <a:xfrm flipH="1">
            <a:off x="7120800" y="1275393"/>
            <a:ext cx="770686" cy="4133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81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/>
          <p:cNvSpPr/>
          <p:nvPr/>
        </p:nvSpPr>
        <p:spPr>
          <a:xfrm>
            <a:off x="3747864" y="3025817"/>
            <a:ext cx="1627943" cy="1117345"/>
          </a:xfrm>
          <a:prstGeom prst="ellipse">
            <a:avLst/>
          </a:prstGeom>
          <a:solidFill>
            <a:srgbClr val="0041C4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716400" y="1447561"/>
            <a:ext cx="7711200" cy="32967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4106112" y="3337824"/>
            <a:ext cx="1627815" cy="1117586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1321101" y="1712923"/>
            <a:ext cx="1657378" cy="1137884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1801929" y="1900237"/>
            <a:ext cx="1657378" cy="1137884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2261840" y="1780845"/>
            <a:ext cx="1657378" cy="1137884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5718101" y="1799539"/>
            <a:ext cx="1651602" cy="1133918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6153432" y="1999339"/>
            <a:ext cx="1651602" cy="1133918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6674665" y="1867459"/>
            <a:ext cx="1651602" cy="1133918"/>
          </a:xfrm>
          <a:prstGeom prst="ellipse">
            <a:avLst/>
          </a:prstGeom>
          <a:solidFill>
            <a:srgbClr val="00B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172974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6662519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2087899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3002823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3917747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4832671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5747595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7577447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1172974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6662519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4" name="Rectangle 23"/>
          <p:cNvSpPr/>
          <p:nvPr/>
        </p:nvSpPr>
        <p:spPr>
          <a:xfrm>
            <a:off x="2087899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3002823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3917747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4832671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5747595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9" name="Rectangle 28"/>
          <p:cNvSpPr/>
          <p:nvPr/>
        </p:nvSpPr>
        <p:spPr>
          <a:xfrm>
            <a:off x="7577447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0" name="Rectangle 29"/>
          <p:cNvSpPr/>
          <p:nvPr/>
        </p:nvSpPr>
        <p:spPr>
          <a:xfrm>
            <a:off x="1172974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1" name="Rectangle 30"/>
          <p:cNvSpPr/>
          <p:nvPr/>
        </p:nvSpPr>
        <p:spPr>
          <a:xfrm>
            <a:off x="6662519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2" name="Rectangle 31"/>
          <p:cNvSpPr/>
          <p:nvPr/>
        </p:nvSpPr>
        <p:spPr>
          <a:xfrm>
            <a:off x="2087899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3" name="Rectangle 32"/>
          <p:cNvSpPr/>
          <p:nvPr/>
        </p:nvSpPr>
        <p:spPr>
          <a:xfrm>
            <a:off x="3002823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4" name="Rectangle 33"/>
          <p:cNvSpPr/>
          <p:nvPr/>
        </p:nvSpPr>
        <p:spPr>
          <a:xfrm>
            <a:off x="3917747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5" name="Rectangle 34"/>
          <p:cNvSpPr/>
          <p:nvPr/>
        </p:nvSpPr>
        <p:spPr>
          <a:xfrm>
            <a:off x="4832671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6" name="Rectangle 35"/>
          <p:cNvSpPr/>
          <p:nvPr/>
        </p:nvSpPr>
        <p:spPr>
          <a:xfrm>
            <a:off x="5747595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7" name="Rectangle 36"/>
          <p:cNvSpPr/>
          <p:nvPr/>
        </p:nvSpPr>
        <p:spPr>
          <a:xfrm>
            <a:off x="7577447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8" name="Rectangle 37"/>
          <p:cNvSpPr/>
          <p:nvPr/>
        </p:nvSpPr>
        <p:spPr>
          <a:xfrm>
            <a:off x="1172974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9" name="Rectangle 38"/>
          <p:cNvSpPr/>
          <p:nvPr/>
        </p:nvSpPr>
        <p:spPr>
          <a:xfrm>
            <a:off x="6662519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0" name="Rectangle 39"/>
          <p:cNvSpPr/>
          <p:nvPr/>
        </p:nvSpPr>
        <p:spPr>
          <a:xfrm>
            <a:off x="2087899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1" name="Rectangle 40"/>
          <p:cNvSpPr/>
          <p:nvPr/>
        </p:nvSpPr>
        <p:spPr>
          <a:xfrm>
            <a:off x="3002823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2" name="Rectangle 41"/>
          <p:cNvSpPr/>
          <p:nvPr/>
        </p:nvSpPr>
        <p:spPr>
          <a:xfrm>
            <a:off x="3917747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3" name="Rectangle 42"/>
          <p:cNvSpPr/>
          <p:nvPr/>
        </p:nvSpPr>
        <p:spPr>
          <a:xfrm>
            <a:off x="4832671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4" name="Rectangle 43"/>
          <p:cNvSpPr/>
          <p:nvPr/>
        </p:nvSpPr>
        <p:spPr>
          <a:xfrm>
            <a:off x="5747595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5" name="Rectangle 44"/>
          <p:cNvSpPr/>
          <p:nvPr/>
        </p:nvSpPr>
        <p:spPr>
          <a:xfrm>
            <a:off x="7577447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6" name="Rectangle 45"/>
          <p:cNvSpPr/>
          <p:nvPr/>
        </p:nvSpPr>
        <p:spPr>
          <a:xfrm>
            <a:off x="1146028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7" name="Rectangle 46"/>
          <p:cNvSpPr/>
          <p:nvPr/>
        </p:nvSpPr>
        <p:spPr>
          <a:xfrm>
            <a:off x="6635573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8" name="Rectangle 47"/>
          <p:cNvSpPr/>
          <p:nvPr/>
        </p:nvSpPr>
        <p:spPr>
          <a:xfrm>
            <a:off x="2060952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9" name="Rectangle 48"/>
          <p:cNvSpPr/>
          <p:nvPr/>
        </p:nvSpPr>
        <p:spPr>
          <a:xfrm>
            <a:off x="2975877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0" name="Rectangle 49"/>
          <p:cNvSpPr/>
          <p:nvPr/>
        </p:nvSpPr>
        <p:spPr>
          <a:xfrm>
            <a:off x="3890801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1" name="Rectangle 50"/>
          <p:cNvSpPr/>
          <p:nvPr/>
        </p:nvSpPr>
        <p:spPr>
          <a:xfrm>
            <a:off x="4805725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2" name="Rectangle 51"/>
          <p:cNvSpPr/>
          <p:nvPr/>
        </p:nvSpPr>
        <p:spPr>
          <a:xfrm>
            <a:off x="5720649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3" name="Rectangle 52"/>
          <p:cNvSpPr/>
          <p:nvPr/>
        </p:nvSpPr>
        <p:spPr>
          <a:xfrm>
            <a:off x="7550501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Reserve selection</a:t>
            </a:r>
            <a:endParaRPr lang="en-AU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16400" y="79920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32235" y="1798013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77665" y="345567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842551" y="653291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478657" y="1542993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571183" y="3241312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87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/>
          <p:cNvSpPr/>
          <p:nvPr/>
        </p:nvSpPr>
        <p:spPr>
          <a:xfrm>
            <a:off x="3747864" y="3025817"/>
            <a:ext cx="1627943" cy="1117345"/>
          </a:xfrm>
          <a:prstGeom prst="ellipse">
            <a:avLst/>
          </a:prstGeom>
          <a:solidFill>
            <a:srgbClr val="0041C4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716400" y="1447561"/>
            <a:ext cx="7711200" cy="32967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7" name="Oval 6"/>
          <p:cNvSpPr/>
          <p:nvPr/>
        </p:nvSpPr>
        <p:spPr>
          <a:xfrm>
            <a:off x="4106111" y="3337822"/>
            <a:ext cx="1627815" cy="1117586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8" name="Oval 7"/>
          <p:cNvSpPr/>
          <p:nvPr/>
        </p:nvSpPr>
        <p:spPr>
          <a:xfrm>
            <a:off x="1321101" y="1712924"/>
            <a:ext cx="1657378" cy="1137883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9" name="Oval 8"/>
          <p:cNvSpPr/>
          <p:nvPr/>
        </p:nvSpPr>
        <p:spPr>
          <a:xfrm>
            <a:off x="1801929" y="1900238"/>
            <a:ext cx="1657378" cy="1137883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0" name="Oval 9"/>
          <p:cNvSpPr/>
          <p:nvPr/>
        </p:nvSpPr>
        <p:spPr>
          <a:xfrm>
            <a:off x="2261840" y="1780844"/>
            <a:ext cx="1657378" cy="1137883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1" name="Oval 10"/>
          <p:cNvSpPr/>
          <p:nvPr/>
        </p:nvSpPr>
        <p:spPr>
          <a:xfrm>
            <a:off x="5718101" y="1799538"/>
            <a:ext cx="1651602" cy="1133917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2" name="Oval 11"/>
          <p:cNvSpPr/>
          <p:nvPr/>
        </p:nvSpPr>
        <p:spPr>
          <a:xfrm>
            <a:off x="6153432" y="1999339"/>
            <a:ext cx="1651602" cy="1133917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3" name="Oval 12"/>
          <p:cNvSpPr/>
          <p:nvPr/>
        </p:nvSpPr>
        <p:spPr>
          <a:xfrm>
            <a:off x="6674665" y="1867458"/>
            <a:ext cx="1651602" cy="1133917"/>
          </a:xfrm>
          <a:prstGeom prst="ellipse">
            <a:avLst/>
          </a:prstGeom>
          <a:solidFill>
            <a:srgbClr val="00B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4" name="Rectangle 13"/>
          <p:cNvSpPr/>
          <p:nvPr/>
        </p:nvSpPr>
        <p:spPr>
          <a:xfrm>
            <a:off x="1172974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5" name="Rectangle 14"/>
          <p:cNvSpPr/>
          <p:nvPr/>
        </p:nvSpPr>
        <p:spPr>
          <a:xfrm>
            <a:off x="6662519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6" name="Rectangle 15"/>
          <p:cNvSpPr/>
          <p:nvPr/>
        </p:nvSpPr>
        <p:spPr>
          <a:xfrm>
            <a:off x="2087899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7" name="Rectangle 16"/>
          <p:cNvSpPr/>
          <p:nvPr/>
        </p:nvSpPr>
        <p:spPr>
          <a:xfrm>
            <a:off x="3002823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8" name="Rectangle 17"/>
          <p:cNvSpPr/>
          <p:nvPr/>
        </p:nvSpPr>
        <p:spPr>
          <a:xfrm>
            <a:off x="3917747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9" name="Rectangle 18"/>
          <p:cNvSpPr/>
          <p:nvPr/>
        </p:nvSpPr>
        <p:spPr>
          <a:xfrm>
            <a:off x="4832671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0" name="Rectangle 19"/>
          <p:cNvSpPr/>
          <p:nvPr/>
        </p:nvSpPr>
        <p:spPr>
          <a:xfrm>
            <a:off x="5747595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1" name="Rectangle 20"/>
          <p:cNvSpPr/>
          <p:nvPr/>
        </p:nvSpPr>
        <p:spPr>
          <a:xfrm>
            <a:off x="7577447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2" name="Rectangle 21"/>
          <p:cNvSpPr/>
          <p:nvPr/>
        </p:nvSpPr>
        <p:spPr>
          <a:xfrm>
            <a:off x="1172974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3" name="Rectangle 22"/>
          <p:cNvSpPr/>
          <p:nvPr/>
        </p:nvSpPr>
        <p:spPr>
          <a:xfrm>
            <a:off x="6662519" y="2345425"/>
            <a:ext cx="604844" cy="39259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4" name="Rectangle 23"/>
          <p:cNvSpPr/>
          <p:nvPr/>
        </p:nvSpPr>
        <p:spPr>
          <a:xfrm>
            <a:off x="2087899" y="2345425"/>
            <a:ext cx="604844" cy="39259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5" name="Rectangle 24"/>
          <p:cNvSpPr/>
          <p:nvPr/>
        </p:nvSpPr>
        <p:spPr>
          <a:xfrm>
            <a:off x="3002823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6" name="Rectangle 25"/>
          <p:cNvSpPr/>
          <p:nvPr/>
        </p:nvSpPr>
        <p:spPr>
          <a:xfrm>
            <a:off x="3917747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7" name="Rectangle 26"/>
          <p:cNvSpPr/>
          <p:nvPr/>
        </p:nvSpPr>
        <p:spPr>
          <a:xfrm>
            <a:off x="4832671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8" name="Rectangle 27"/>
          <p:cNvSpPr/>
          <p:nvPr/>
        </p:nvSpPr>
        <p:spPr>
          <a:xfrm>
            <a:off x="5747595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9" name="Rectangle 28"/>
          <p:cNvSpPr/>
          <p:nvPr/>
        </p:nvSpPr>
        <p:spPr>
          <a:xfrm>
            <a:off x="7577447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0" name="Rectangle 29"/>
          <p:cNvSpPr/>
          <p:nvPr/>
        </p:nvSpPr>
        <p:spPr>
          <a:xfrm>
            <a:off x="1172974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1" name="Rectangle 30"/>
          <p:cNvSpPr/>
          <p:nvPr/>
        </p:nvSpPr>
        <p:spPr>
          <a:xfrm>
            <a:off x="6662519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2" name="Rectangle 31"/>
          <p:cNvSpPr/>
          <p:nvPr/>
        </p:nvSpPr>
        <p:spPr>
          <a:xfrm>
            <a:off x="2087899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3" name="Rectangle 32"/>
          <p:cNvSpPr/>
          <p:nvPr/>
        </p:nvSpPr>
        <p:spPr>
          <a:xfrm>
            <a:off x="3002823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4" name="Rectangle 33"/>
          <p:cNvSpPr/>
          <p:nvPr/>
        </p:nvSpPr>
        <p:spPr>
          <a:xfrm>
            <a:off x="3917747" y="3473547"/>
            <a:ext cx="604844" cy="39259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5" name="Rectangle 34"/>
          <p:cNvSpPr/>
          <p:nvPr/>
        </p:nvSpPr>
        <p:spPr>
          <a:xfrm>
            <a:off x="4832671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6" name="Rectangle 35"/>
          <p:cNvSpPr/>
          <p:nvPr/>
        </p:nvSpPr>
        <p:spPr>
          <a:xfrm>
            <a:off x="5747595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7" name="Rectangle 36"/>
          <p:cNvSpPr/>
          <p:nvPr/>
        </p:nvSpPr>
        <p:spPr>
          <a:xfrm>
            <a:off x="7577447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8" name="Rectangle 37"/>
          <p:cNvSpPr/>
          <p:nvPr/>
        </p:nvSpPr>
        <p:spPr>
          <a:xfrm>
            <a:off x="1172974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9" name="Rectangle 38"/>
          <p:cNvSpPr/>
          <p:nvPr/>
        </p:nvSpPr>
        <p:spPr>
          <a:xfrm>
            <a:off x="6662519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0" name="Rectangle 39"/>
          <p:cNvSpPr/>
          <p:nvPr/>
        </p:nvSpPr>
        <p:spPr>
          <a:xfrm>
            <a:off x="2087899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1" name="Rectangle 40"/>
          <p:cNvSpPr/>
          <p:nvPr/>
        </p:nvSpPr>
        <p:spPr>
          <a:xfrm>
            <a:off x="3002823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2" name="Rectangle 41"/>
          <p:cNvSpPr/>
          <p:nvPr/>
        </p:nvSpPr>
        <p:spPr>
          <a:xfrm>
            <a:off x="3917747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3" name="Rectangle 42"/>
          <p:cNvSpPr/>
          <p:nvPr/>
        </p:nvSpPr>
        <p:spPr>
          <a:xfrm>
            <a:off x="4832671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4" name="Rectangle 43"/>
          <p:cNvSpPr/>
          <p:nvPr/>
        </p:nvSpPr>
        <p:spPr>
          <a:xfrm>
            <a:off x="5747595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5" name="Rectangle 44"/>
          <p:cNvSpPr/>
          <p:nvPr/>
        </p:nvSpPr>
        <p:spPr>
          <a:xfrm>
            <a:off x="7577447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6" name="Rectangle 45"/>
          <p:cNvSpPr/>
          <p:nvPr/>
        </p:nvSpPr>
        <p:spPr>
          <a:xfrm>
            <a:off x="1146028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7" name="Rectangle 46"/>
          <p:cNvSpPr/>
          <p:nvPr/>
        </p:nvSpPr>
        <p:spPr>
          <a:xfrm>
            <a:off x="6635573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8" name="Rectangle 47"/>
          <p:cNvSpPr/>
          <p:nvPr/>
        </p:nvSpPr>
        <p:spPr>
          <a:xfrm>
            <a:off x="2060952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9" name="Rectangle 48"/>
          <p:cNvSpPr/>
          <p:nvPr/>
        </p:nvSpPr>
        <p:spPr>
          <a:xfrm>
            <a:off x="2975877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0" name="Rectangle 49"/>
          <p:cNvSpPr/>
          <p:nvPr/>
        </p:nvSpPr>
        <p:spPr>
          <a:xfrm>
            <a:off x="3890801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1" name="Rectangle 50"/>
          <p:cNvSpPr/>
          <p:nvPr/>
        </p:nvSpPr>
        <p:spPr>
          <a:xfrm>
            <a:off x="4805725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2" name="Rectangle 51"/>
          <p:cNvSpPr/>
          <p:nvPr/>
        </p:nvSpPr>
        <p:spPr>
          <a:xfrm>
            <a:off x="5720649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3" name="Rectangle 52"/>
          <p:cNvSpPr/>
          <p:nvPr/>
        </p:nvSpPr>
        <p:spPr>
          <a:xfrm>
            <a:off x="7550501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Reserve selection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77432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 rot="16200000">
            <a:off x="-374819" y="1756027"/>
            <a:ext cx="1233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Quality</a:t>
            </a:r>
            <a:endParaRPr lang="en-AU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55" y="4040743"/>
            <a:ext cx="928960" cy="925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2196" y="-1609"/>
            <a:ext cx="15960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Heuristic</a:t>
            </a:r>
          </a:p>
          <a:p>
            <a:pPr algn="ctr"/>
            <a:r>
              <a:rPr lang="en-AU" sz="2800" dirty="0" smtClean="0"/>
              <a:t>algorithm</a:t>
            </a:r>
            <a:endParaRPr lang="en-AU" sz="2800" dirty="0"/>
          </a:p>
        </p:txBody>
      </p:sp>
      <p:cxnSp>
        <p:nvCxnSpPr>
          <p:cNvPr id="2070" name="Straight Arrow Connector 2069"/>
          <p:cNvCxnSpPr/>
          <p:nvPr/>
        </p:nvCxnSpPr>
        <p:spPr>
          <a:xfrm flipV="1">
            <a:off x="850557" y="2084744"/>
            <a:ext cx="399030" cy="28312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531608" y="1300161"/>
            <a:ext cx="2137254" cy="2484324"/>
            <a:chOff x="531608" y="1076050"/>
            <a:chExt cx="2137254" cy="248432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31608" y="1076050"/>
              <a:ext cx="0" cy="14869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31608" y="2562981"/>
              <a:ext cx="2137254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21656" y="2606267"/>
              <a:ext cx="15571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800" dirty="0" smtClean="0"/>
                <a:t>Different </a:t>
              </a:r>
            </a:p>
            <a:p>
              <a:pPr algn="ctr"/>
              <a:r>
                <a:rPr lang="en-AU" sz="2800" dirty="0" smtClean="0"/>
                <a:t>solutions</a:t>
              </a:r>
              <a:endParaRPr lang="en-AU" sz="2800" dirty="0"/>
            </a:p>
          </p:txBody>
        </p:sp>
        <p:grpSp>
          <p:nvGrpSpPr>
            <p:cNvPr id="37" name="Group 36"/>
            <p:cNvGrpSpPr/>
            <p:nvPr/>
          </p:nvGrpSpPr>
          <p:grpSpPr>
            <a:xfrm rot="1008021">
              <a:off x="1340776" y="1639108"/>
              <a:ext cx="210207" cy="418169"/>
              <a:chOff x="893938" y="2274104"/>
              <a:chExt cx="210207" cy="418169"/>
            </a:xfrm>
          </p:grpSpPr>
          <p:cxnSp>
            <p:nvCxnSpPr>
              <p:cNvPr id="2075" name="Straight Connector 2074"/>
              <p:cNvCxnSpPr/>
              <p:nvPr/>
            </p:nvCxnSpPr>
            <p:spPr>
              <a:xfrm>
                <a:off x="909751" y="2293153"/>
                <a:ext cx="0" cy="39912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6" name="Isosceles Triangle 2075"/>
              <p:cNvSpPr/>
              <p:nvPr/>
            </p:nvSpPr>
            <p:spPr>
              <a:xfrm rot="5400000">
                <a:off x="877122" y="2290920"/>
                <a:ext cx="243840" cy="210207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609600" y="1337010"/>
              <a:ext cx="2011680" cy="1156254"/>
            </a:xfrm>
            <a:custGeom>
              <a:avLst/>
              <a:gdLst>
                <a:gd name="connsiteX0" fmla="*/ 0 w 2011680"/>
                <a:gd name="connsiteY0" fmla="*/ 1150158 h 1156254"/>
                <a:gd name="connsiteX1" fmla="*/ 182880 w 2011680"/>
                <a:gd name="connsiteY1" fmla="*/ 912414 h 1156254"/>
                <a:gd name="connsiteX2" fmla="*/ 487680 w 2011680"/>
                <a:gd name="connsiteY2" fmla="*/ 863646 h 1156254"/>
                <a:gd name="connsiteX3" fmla="*/ 707136 w 2011680"/>
                <a:gd name="connsiteY3" fmla="*/ 692958 h 1156254"/>
                <a:gd name="connsiteX4" fmla="*/ 932688 w 2011680"/>
                <a:gd name="connsiteY4" fmla="*/ 833166 h 1156254"/>
                <a:gd name="connsiteX5" fmla="*/ 1072896 w 2011680"/>
                <a:gd name="connsiteY5" fmla="*/ 1040430 h 1156254"/>
                <a:gd name="connsiteX6" fmla="*/ 1286256 w 2011680"/>
                <a:gd name="connsiteY6" fmla="*/ 766110 h 1156254"/>
                <a:gd name="connsiteX7" fmla="*/ 1383792 w 2011680"/>
                <a:gd name="connsiteY7" fmla="*/ 321102 h 1156254"/>
                <a:gd name="connsiteX8" fmla="*/ 1584960 w 2011680"/>
                <a:gd name="connsiteY8" fmla="*/ 607614 h 1156254"/>
                <a:gd name="connsiteX9" fmla="*/ 1633728 w 2011680"/>
                <a:gd name="connsiteY9" fmla="*/ 766110 h 1156254"/>
                <a:gd name="connsiteX10" fmla="*/ 1743456 w 2011680"/>
                <a:gd name="connsiteY10" fmla="*/ 4110 h 1156254"/>
                <a:gd name="connsiteX11" fmla="*/ 2011680 w 2011680"/>
                <a:gd name="connsiteY11" fmla="*/ 1156254 h 1156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1680" h="1156254">
                  <a:moveTo>
                    <a:pt x="0" y="1150158"/>
                  </a:moveTo>
                  <a:cubicBezTo>
                    <a:pt x="50800" y="1055162"/>
                    <a:pt x="101600" y="960166"/>
                    <a:pt x="182880" y="912414"/>
                  </a:cubicBezTo>
                  <a:cubicBezTo>
                    <a:pt x="264160" y="864662"/>
                    <a:pt x="400304" y="900222"/>
                    <a:pt x="487680" y="863646"/>
                  </a:cubicBezTo>
                  <a:cubicBezTo>
                    <a:pt x="575056" y="827070"/>
                    <a:pt x="632968" y="698038"/>
                    <a:pt x="707136" y="692958"/>
                  </a:cubicBezTo>
                  <a:cubicBezTo>
                    <a:pt x="781304" y="687878"/>
                    <a:pt x="871728" y="775254"/>
                    <a:pt x="932688" y="833166"/>
                  </a:cubicBezTo>
                  <a:cubicBezTo>
                    <a:pt x="993648" y="891078"/>
                    <a:pt x="1013968" y="1051606"/>
                    <a:pt x="1072896" y="1040430"/>
                  </a:cubicBezTo>
                  <a:cubicBezTo>
                    <a:pt x="1131824" y="1029254"/>
                    <a:pt x="1234440" y="885998"/>
                    <a:pt x="1286256" y="766110"/>
                  </a:cubicBezTo>
                  <a:cubicBezTo>
                    <a:pt x="1338072" y="646222"/>
                    <a:pt x="1334008" y="347518"/>
                    <a:pt x="1383792" y="321102"/>
                  </a:cubicBezTo>
                  <a:cubicBezTo>
                    <a:pt x="1433576" y="294686"/>
                    <a:pt x="1543304" y="533446"/>
                    <a:pt x="1584960" y="607614"/>
                  </a:cubicBezTo>
                  <a:cubicBezTo>
                    <a:pt x="1626616" y="681782"/>
                    <a:pt x="1607312" y="866694"/>
                    <a:pt x="1633728" y="766110"/>
                  </a:cubicBezTo>
                  <a:cubicBezTo>
                    <a:pt x="1660144" y="665526"/>
                    <a:pt x="1680464" y="-60914"/>
                    <a:pt x="1743456" y="4110"/>
                  </a:cubicBezTo>
                  <a:cubicBezTo>
                    <a:pt x="1806448" y="69134"/>
                    <a:pt x="1909064" y="612694"/>
                    <a:pt x="2011680" y="1156254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5-Point Star 39"/>
            <p:cNvSpPr/>
            <p:nvPr/>
          </p:nvSpPr>
          <p:spPr>
            <a:xfrm>
              <a:off x="628288" y="2148744"/>
              <a:ext cx="229218" cy="198734"/>
            </a:xfrm>
            <a:prstGeom prst="star5">
              <a:avLst/>
            </a:prstGeom>
            <a:solidFill>
              <a:srgbClr val="00206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2050" name="Picture 2" descr="Image result for marx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537" y="4042222"/>
            <a:ext cx="2819143" cy="95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449726" y="-1609"/>
            <a:ext cx="23207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Meta-heuristic</a:t>
            </a:r>
          </a:p>
          <a:p>
            <a:pPr algn="ctr"/>
            <a:r>
              <a:rPr lang="en-AU" sz="2800" dirty="0" smtClean="0"/>
              <a:t>algorithms</a:t>
            </a:r>
            <a:endParaRPr lang="en-AU" sz="2800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3541481" y="1300161"/>
            <a:ext cx="2137254" cy="2484324"/>
            <a:chOff x="2946032" y="1117088"/>
            <a:chExt cx="2137254" cy="2484324"/>
          </a:xfrm>
        </p:grpSpPr>
        <p:sp>
          <p:nvSpPr>
            <p:cNvPr id="104" name="TextBox 103"/>
            <p:cNvSpPr txBox="1"/>
            <p:nvPr/>
          </p:nvSpPr>
          <p:spPr>
            <a:xfrm>
              <a:off x="3236080" y="2647305"/>
              <a:ext cx="15571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800" dirty="0" smtClean="0"/>
                <a:t>Different </a:t>
              </a:r>
            </a:p>
            <a:p>
              <a:pPr algn="ctr"/>
              <a:r>
                <a:rPr lang="en-AU" sz="2800" dirty="0" smtClean="0"/>
                <a:t>solutions</a:t>
              </a:r>
              <a:endParaRPr lang="en-AU" sz="2800" dirty="0"/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2946032" y="1117088"/>
              <a:ext cx="2137254" cy="1486931"/>
              <a:chOff x="2946032" y="1117088"/>
              <a:chExt cx="2137254" cy="1486931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>
                <a:off x="2946032" y="1117088"/>
                <a:ext cx="0" cy="14869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2946032" y="2604019"/>
                <a:ext cx="2137254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5" name="Group 104"/>
              <p:cNvGrpSpPr/>
              <p:nvPr/>
            </p:nvGrpSpPr>
            <p:grpSpPr>
              <a:xfrm rot="1008021">
                <a:off x="4449638" y="1298611"/>
                <a:ext cx="210207" cy="418168"/>
                <a:chOff x="1713307" y="1281537"/>
                <a:chExt cx="210207" cy="418168"/>
              </a:xfrm>
            </p:grpSpPr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1729120" y="1300585"/>
                  <a:ext cx="0" cy="3991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Isosceles Triangle 108"/>
                <p:cNvSpPr/>
                <p:nvPr/>
              </p:nvSpPr>
              <p:spPr>
                <a:xfrm rot="5400000">
                  <a:off x="1696491" y="1298353"/>
                  <a:ext cx="243840" cy="210207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106" name="Freeform 105"/>
              <p:cNvSpPr/>
              <p:nvPr/>
            </p:nvSpPr>
            <p:spPr>
              <a:xfrm>
                <a:off x="3024024" y="1378048"/>
                <a:ext cx="2011680" cy="1156254"/>
              </a:xfrm>
              <a:custGeom>
                <a:avLst/>
                <a:gdLst>
                  <a:gd name="connsiteX0" fmla="*/ 0 w 2011680"/>
                  <a:gd name="connsiteY0" fmla="*/ 1150158 h 1156254"/>
                  <a:gd name="connsiteX1" fmla="*/ 182880 w 2011680"/>
                  <a:gd name="connsiteY1" fmla="*/ 912414 h 1156254"/>
                  <a:gd name="connsiteX2" fmla="*/ 487680 w 2011680"/>
                  <a:gd name="connsiteY2" fmla="*/ 863646 h 1156254"/>
                  <a:gd name="connsiteX3" fmla="*/ 707136 w 2011680"/>
                  <a:gd name="connsiteY3" fmla="*/ 692958 h 1156254"/>
                  <a:gd name="connsiteX4" fmla="*/ 932688 w 2011680"/>
                  <a:gd name="connsiteY4" fmla="*/ 833166 h 1156254"/>
                  <a:gd name="connsiteX5" fmla="*/ 1072896 w 2011680"/>
                  <a:gd name="connsiteY5" fmla="*/ 1040430 h 1156254"/>
                  <a:gd name="connsiteX6" fmla="*/ 1286256 w 2011680"/>
                  <a:gd name="connsiteY6" fmla="*/ 766110 h 1156254"/>
                  <a:gd name="connsiteX7" fmla="*/ 1383792 w 2011680"/>
                  <a:gd name="connsiteY7" fmla="*/ 321102 h 1156254"/>
                  <a:gd name="connsiteX8" fmla="*/ 1584960 w 2011680"/>
                  <a:gd name="connsiteY8" fmla="*/ 607614 h 1156254"/>
                  <a:gd name="connsiteX9" fmla="*/ 1633728 w 2011680"/>
                  <a:gd name="connsiteY9" fmla="*/ 766110 h 1156254"/>
                  <a:gd name="connsiteX10" fmla="*/ 1743456 w 2011680"/>
                  <a:gd name="connsiteY10" fmla="*/ 4110 h 1156254"/>
                  <a:gd name="connsiteX11" fmla="*/ 2011680 w 2011680"/>
                  <a:gd name="connsiteY11" fmla="*/ 1156254 h 1156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11680" h="1156254">
                    <a:moveTo>
                      <a:pt x="0" y="1150158"/>
                    </a:moveTo>
                    <a:cubicBezTo>
                      <a:pt x="50800" y="1055162"/>
                      <a:pt x="101600" y="960166"/>
                      <a:pt x="182880" y="912414"/>
                    </a:cubicBezTo>
                    <a:cubicBezTo>
                      <a:pt x="264160" y="864662"/>
                      <a:pt x="400304" y="900222"/>
                      <a:pt x="487680" y="863646"/>
                    </a:cubicBezTo>
                    <a:cubicBezTo>
                      <a:pt x="575056" y="827070"/>
                      <a:pt x="632968" y="698038"/>
                      <a:pt x="707136" y="692958"/>
                    </a:cubicBezTo>
                    <a:cubicBezTo>
                      <a:pt x="781304" y="687878"/>
                      <a:pt x="871728" y="775254"/>
                      <a:pt x="932688" y="833166"/>
                    </a:cubicBezTo>
                    <a:cubicBezTo>
                      <a:pt x="993648" y="891078"/>
                      <a:pt x="1013968" y="1051606"/>
                      <a:pt x="1072896" y="1040430"/>
                    </a:cubicBezTo>
                    <a:cubicBezTo>
                      <a:pt x="1131824" y="1029254"/>
                      <a:pt x="1234440" y="885998"/>
                      <a:pt x="1286256" y="766110"/>
                    </a:cubicBezTo>
                    <a:cubicBezTo>
                      <a:pt x="1338072" y="646222"/>
                      <a:pt x="1334008" y="347518"/>
                      <a:pt x="1383792" y="321102"/>
                    </a:cubicBezTo>
                    <a:cubicBezTo>
                      <a:pt x="1433576" y="294686"/>
                      <a:pt x="1543304" y="533446"/>
                      <a:pt x="1584960" y="607614"/>
                    </a:cubicBezTo>
                    <a:cubicBezTo>
                      <a:pt x="1626616" y="681782"/>
                      <a:pt x="1607312" y="866694"/>
                      <a:pt x="1633728" y="766110"/>
                    </a:cubicBezTo>
                    <a:cubicBezTo>
                      <a:pt x="1660144" y="665526"/>
                      <a:pt x="1680464" y="-60914"/>
                      <a:pt x="1743456" y="4110"/>
                    </a:cubicBezTo>
                    <a:cubicBezTo>
                      <a:pt x="1806448" y="69134"/>
                      <a:pt x="1909064" y="612694"/>
                      <a:pt x="2011680" y="115625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7" name="5-Point Star 106"/>
              <p:cNvSpPr/>
              <p:nvPr/>
            </p:nvSpPr>
            <p:spPr>
              <a:xfrm>
                <a:off x="3042712" y="2189782"/>
                <a:ext cx="229218" cy="198734"/>
              </a:xfrm>
              <a:prstGeom prst="star5">
                <a:avLst/>
              </a:prstGeom>
              <a:solidFill>
                <a:srgbClr val="00206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21" name="Straight Arrow Connector 120"/>
              <p:cNvCxnSpPr/>
              <p:nvPr/>
            </p:nvCxnSpPr>
            <p:spPr>
              <a:xfrm>
                <a:off x="3829751" y="1911844"/>
                <a:ext cx="276779" cy="249195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 flipV="1">
                <a:off x="4205990" y="1710643"/>
                <a:ext cx="80647" cy="402402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flipV="1">
                <a:off x="3276135" y="1879775"/>
                <a:ext cx="399030" cy="283126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Rectangle 3"/>
          <p:cNvSpPr/>
          <p:nvPr/>
        </p:nvSpPr>
        <p:spPr>
          <a:xfrm>
            <a:off x="7008148" y="4006327"/>
            <a:ext cx="1223668" cy="9598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33" name="Group 132"/>
          <p:cNvGrpSpPr/>
          <p:nvPr/>
        </p:nvGrpSpPr>
        <p:grpSpPr>
          <a:xfrm>
            <a:off x="7008148" y="3861321"/>
            <a:ext cx="1223668" cy="1104876"/>
            <a:chOff x="7008148" y="3861321"/>
            <a:chExt cx="1223668" cy="1104876"/>
          </a:xfrm>
        </p:grpSpPr>
        <p:grpSp>
          <p:nvGrpSpPr>
            <p:cNvPr id="17" name="Group 16"/>
            <p:cNvGrpSpPr/>
            <p:nvPr/>
          </p:nvGrpSpPr>
          <p:grpSpPr>
            <a:xfrm>
              <a:off x="7008148" y="3861321"/>
              <a:ext cx="1223668" cy="719804"/>
              <a:chOff x="693892" y="1170501"/>
              <a:chExt cx="2941585" cy="1730344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693892" y="1519084"/>
                <a:ext cx="2941585" cy="10766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 dirty="0"/>
              </a:p>
            </p:txBody>
          </p:sp>
          <p:pic>
            <p:nvPicPr>
              <p:cNvPr id="19" name="Picture 8" descr="Image result for gurobi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892" y="1170501"/>
                <a:ext cx="2941585" cy="173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10" descr="Image result for cplex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8148" y="4454195"/>
              <a:ext cx="640003" cy="512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80x8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28" y="4426334"/>
              <a:ext cx="524111" cy="524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itle 1"/>
          <p:cNvSpPr txBox="1">
            <a:spLocks/>
          </p:cNvSpPr>
          <p:nvPr/>
        </p:nvSpPr>
        <p:spPr>
          <a:xfrm>
            <a:off x="6616225" y="-63165"/>
            <a:ext cx="2007515" cy="1077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Exact </a:t>
            </a:r>
          </a:p>
          <a:p>
            <a:r>
              <a:rPr lang="en-AU" sz="2800" dirty="0" smtClean="0">
                <a:latin typeface="+mn-lt"/>
              </a:rPr>
              <a:t>algorithms</a:t>
            </a:r>
            <a:endParaRPr lang="en-AU" sz="2800" dirty="0">
              <a:latin typeface="+mn-lt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6150968" y="926980"/>
            <a:ext cx="2629313" cy="2857505"/>
            <a:chOff x="6150968" y="891635"/>
            <a:chExt cx="2629313" cy="2857505"/>
          </a:xfrm>
        </p:grpSpPr>
        <p:grpSp>
          <p:nvGrpSpPr>
            <p:cNvPr id="110" name="Group 109"/>
            <p:cNvGrpSpPr/>
            <p:nvPr/>
          </p:nvGrpSpPr>
          <p:grpSpPr>
            <a:xfrm>
              <a:off x="6551355" y="1114500"/>
              <a:ext cx="2137254" cy="2634640"/>
              <a:chOff x="531608" y="925734"/>
              <a:chExt cx="2137254" cy="263464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>
                <a:off x="531608" y="1076050"/>
                <a:ext cx="0" cy="14869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31608" y="2562981"/>
                <a:ext cx="2137254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/>
              <p:cNvSpPr txBox="1"/>
              <p:nvPr/>
            </p:nvSpPr>
            <p:spPr>
              <a:xfrm>
                <a:off x="821656" y="2606267"/>
                <a:ext cx="155715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sz="2800" dirty="0" smtClean="0"/>
                  <a:t>Different </a:t>
                </a:r>
              </a:p>
              <a:p>
                <a:pPr algn="ctr"/>
                <a:r>
                  <a:rPr lang="en-AU" sz="2800" dirty="0" smtClean="0"/>
                  <a:t>solutions</a:t>
                </a:r>
                <a:endParaRPr lang="en-AU" sz="2800" dirty="0"/>
              </a:p>
            </p:txBody>
          </p:sp>
          <p:grpSp>
            <p:nvGrpSpPr>
              <p:cNvPr id="114" name="Group 113"/>
              <p:cNvGrpSpPr/>
              <p:nvPr/>
            </p:nvGrpSpPr>
            <p:grpSpPr>
              <a:xfrm rot="1008021">
                <a:off x="2412062" y="925734"/>
                <a:ext cx="210207" cy="418169"/>
                <a:chOff x="1713307" y="1281536"/>
                <a:chExt cx="210207" cy="418169"/>
              </a:xfrm>
            </p:grpSpPr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1729120" y="1300585"/>
                  <a:ext cx="0" cy="3991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Isosceles Triangle 117"/>
                <p:cNvSpPr/>
                <p:nvPr/>
              </p:nvSpPr>
              <p:spPr>
                <a:xfrm rot="5400000">
                  <a:off x="1696491" y="1298352"/>
                  <a:ext cx="243840" cy="210207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115" name="Freeform 114"/>
              <p:cNvSpPr/>
              <p:nvPr/>
            </p:nvSpPr>
            <p:spPr>
              <a:xfrm>
                <a:off x="609600" y="1337010"/>
                <a:ext cx="2011680" cy="1156254"/>
              </a:xfrm>
              <a:custGeom>
                <a:avLst/>
                <a:gdLst>
                  <a:gd name="connsiteX0" fmla="*/ 0 w 2011680"/>
                  <a:gd name="connsiteY0" fmla="*/ 1150158 h 1156254"/>
                  <a:gd name="connsiteX1" fmla="*/ 182880 w 2011680"/>
                  <a:gd name="connsiteY1" fmla="*/ 912414 h 1156254"/>
                  <a:gd name="connsiteX2" fmla="*/ 487680 w 2011680"/>
                  <a:gd name="connsiteY2" fmla="*/ 863646 h 1156254"/>
                  <a:gd name="connsiteX3" fmla="*/ 707136 w 2011680"/>
                  <a:gd name="connsiteY3" fmla="*/ 692958 h 1156254"/>
                  <a:gd name="connsiteX4" fmla="*/ 932688 w 2011680"/>
                  <a:gd name="connsiteY4" fmla="*/ 833166 h 1156254"/>
                  <a:gd name="connsiteX5" fmla="*/ 1072896 w 2011680"/>
                  <a:gd name="connsiteY5" fmla="*/ 1040430 h 1156254"/>
                  <a:gd name="connsiteX6" fmla="*/ 1286256 w 2011680"/>
                  <a:gd name="connsiteY6" fmla="*/ 766110 h 1156254"/>
                  <a:gd name="connsiteX7" fmla="*/ 1383792 w 2011680"/>
                  <a:gd name="connsiteY7" fmla="*/ 321102 h 1156254"/>
                  <a:gd name="connsiteX8" fmla="*/ 1584960 w 2011680"/>
                  <a:gd name="connsiteY8" fmla="*/ 607614 h 1156254"/>
                  <a:gd name="connsiteX9" fmla="*/ 1633728 w 2011680"/>
                  <a:gd name="connsiteY9" fmla="*/ 766110 h 1156254"/>
                  <a:gd name="connsiteX10" fmla="*/ 1743456 w 2011680"/>
                  <a:gd name="connsiteY10" fmla="*/ 4110 h 1156254"/>
                  <a:gd name="connsiteX11" fmla="*/ 2011680 w 2011680"/>
                  <a:gd name="connsiteY11" fmla="*/ 1156254 h 1156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11680" h="1156254">
                    <a:moveTo>
                      <a:pt x="0" y="1150158"/>
                    </a:moveTo>
                    <a:cubicBezTo>
                      <a:pt x="50800" y="1055162"/>
                      <a:pt x="101600" y="960166"/>
                      <a:pt x="182880" y="912414"/>
                    </a:cubicBezTo>
                    <a:cubicBezTo>
                      <a:pt x="264160" y="864662"/>
                      <a:pt x="400304" y="900222"/>
                      <a:pt x="487680" y="863646"/>
                    </a:cubicBezTo>
                    <a:cubicBezTo>
                      <a:pt x="575056" y="827070"/>
                      <a:pt x="632968" y="698038"/>
                      <a:pt x="707136" y="692958"/>
                    </a:cubicBezTo>
                    <a:cubicBezTo>
                      <a:pt x="781304" y="687878"/>
                      <a:pt x="871728" y="775254"/>
                      <a:pt x="932688" y="833166"/>
                    </a:cubicBezTo>
                    <a:cubicBezTo>
                      <a:pt x="993648" y="891078"/>
                      <a:pt x="1013968" y="1051606"/>
                      <a:pt x="1072896" y="1040430"/>
                    </a:cubicBezTo>
                    <a:cubicBezTo>
                      <a:pt x="1131824" y="1029254"/>
                      <a:pt x="1234440" y="885998"/>
                      <a:pt x="1286256" y="766110"/>
                    </a:cubicBezTo>
                    <a:cubicBezTo>
                      <a:pt x="1338072" y="646222"/>
                      <a:pt x="1334008" y="347518"/>
                      <a:pt x="1383792" y="321102"/>
                    </a:cubicBezTo>
                    <a:cubicBezTo>
                      <a:pt x="1433576" y="294686"/>
                      <a:pt x="1543304" y="533446"/>
                      <a:pt x="1584960" y="607614"/>
                    </a:cubicBezTo>
                    <a:cubicBezTo>
                      <a:pt x="1626616" y="681782"/>
                      <a:pt x="1607312" y="866694"/>
                      <a:pt x="1633728" y="766110"/>
                    </a:cubicBezTo>
                    <a:cubicBezTo>
                      <a:pt x="1660144" y="665526"/>
                      <a:pt x="1680464" y="-60914"/>
                      <a:pt x="1743456" y="4110"/>
                    </a:cubicBezTo>
                    <a:cubicBezTo>
                      <a:pt x="1806448" y="69134"/>
                      <a:pt x="1909064" y="612694"/>
                      <a:pt x="2011680" y="115625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6" name="5-Point Star 115"/>
              <p:cNvSpPr/>
              <p:nvPr/>
            </p:nvSpPr>
            <p:spPr>
              <a:xfrm>
                <a:off x="628288" y="2148744"/>
                <a:ext cx="229218" cy="198734"/>
              </a:xfrm>
              <a:prstGeom prst="star5">
                <a:avLst/>
              </a:prstGeom>
              <a:solidFill>
                <a:srgbClr val="00206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48" name="Straight Arrow Connector 147"/>
            <p:cNvCxnSpPr/>
            <p:nvPr/>
          </p:nvCxnSpPr>
          <p:spPr>
            <a:xfrm flipV="1">
              <a:off x="6871266" y="2085279"/>
              <a:ext cx="407300" cy="193138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7456420" y="1827060"/>
              <a:ext cx="437545" cy="30190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7986256" y="1577029"/>
              <a:ext cx="286512" cy="193402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6150968" y="891635"/>
              <a:ext cx="2629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solidFill>
                    <a:srgbClr val="FFFF00"/>
                  </a:solidFill>
                </a:rPr>
                <a:t>Estimate of best quality</a:t>
              </a:r>
              <a:endParaRPr lang="en-AU" dirty="0">
                <a:solidFill>
                  <a:srgbClr val="FFFF00"/>
                </a:solidFill>
              </a:endParaRPr>
            </a:p>
          </p:txBody>
        </p:sp>
        <p:cxnSp>
          <p:nvCxnSpPr>
            <p:cNvPr id="171" name="Straight Connector 170"/>
            <p:cNvCxnSpPr/>
            <p:nvPr/>
          </p:nvCxnSpPr>
          <p:spPr>
            <a:xfrm>
              <a:off x="6633301" y="1452610"/>
              <a:ext cx="2085283" cy="0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Down Arrow 128"/>
            <p:cNvSpPr/>
            <p:nvPr/>
          </p:nvSpPr>
          <p:spPr>
            <a:xfrm>
              <a:off x="6872713" y="1255731"/>
              <a:ext cx="1258697" cy="112487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35" name="Title 1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289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5677794" y="729193"/>
            <a:ext cx="3411834" cy="4113398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2" name="Rectangle 101"/>
          <p:cNvSpPr/>
          <p:nvPr/>
        </p:nvSpPr>
        <p:spPr>
          <a:xfrm>
            <a:off x="2011680" y="1554480"/>
            <a:ext cx="3870491" cy="2402840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2" name="Group 81"/>
          <p:cNvGrpSpPr/>
          <p:nvPr/>
        </p:nvGrpSpPr>
        <p:grpSpPr>
          <a:xfrm>
            <a:off x="5882171" y="4075824"/>
            <a:ext cx="3207457" cy="646331"/>
            <a:chOff x="5936543" y="3622354"/>
            <a:chExt cx="3207457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936543" y="3622354"/>
              <a:ext cx="12211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Maps</a:t>
              </a:r>
              <a:endParaRPr lang="en-AU" sz="3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10549" y="3622354"/>
              <a:ext cx="18334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Statistics</a:t>
              </a:r>
              <a:endParaRPr lang="en-AU" sz="3600" dirty="0"/>
            </a:p>
          </p:txBody>
        </p:sp>
      </p:grpSp>
      <p:cxnSp>
        <p:nvCxnSpPr>
          <p:cNvPr id="21" name="Straight Arrow Connector 20"/>
          <p:cNvCxnSpPr>
            <a:endCxn id="7" idx="0"/>
          </p:cNvCxnSpPr>
          <p:nvPr/>
        </p:nvCxnSpPr>
        <p:spPr>
          <a:xfrm flipH="1">
            <a:off x="6492755" y="3563671"/>
            <a:ext cx="426000" cy="51215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8" idx="0"/>
          </p:cNvCxnSpPr>
          <p:nvPr/>
        </p:nvCxnSpPr>
        <p:spPr>
          <a:xfrm>
            <a:off x="7880903" y="3643710"/>
            <a:ext cx="292000" cy="43211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9" y="42037"/>
            <a:ext cx="963334" cy="110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11483" y="-100231"/>
            <a:ext cx="5735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400" b="1" dirty="0" err="1" smtClean="0"/>
              <a:t>prioritizr</a:t>
            </a:r>
            <a:r>
              <a:rPr lang="en-AU" sz="5400" b="1" dirty="0" smtClean="0"/>
              <a:t> R package</a:t>
            </a:r>
            <a:endParaRPr lang="en-AU" sz="5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-71009" y="2007901"/>
            <a:ext cx="19355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Biodiversity</a:t>
            </a:r>
          </a:p>
          <a:p>
            <a:pPr algn="ctr"/>
            <a:r>
              <a:rPr lang="en-AU" sz="2800" dirty="0" smtClean="0"/>
              <a:t>Land use</a:t>
            </a:r>
          </a:p>
          <a:p>
            <a:pPr algn="ctr"/>
            <a:r>
              <a:rPr lang="en-AU" sz="2800" dirty="0" smtClean="0"/>
              <a:t>Economic</a:t>
            </a:r>
            <a:endParaRPr lang="en-AU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379122" y="1533182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u="sng" dirty="0" smtClean="0"/>
              <a:t>Data</a:t>
            </a:r>
            <a:endParaRPr lang="en-AU" sz="32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5980198" y="823250"/>
            <a:ext cx="3011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Input </a:t>
            </a:r>
            <a:r>
              <a:rPr lang="en-AU" sz="3600" dirty="0" smtClean="0"/>
              <a:t>to solver</a:t>
            </a:r>
            <a:endParaRPr lang="en-AU" sz="3600" dirty="0"/>
          </a:p>
        </p:txBody>
      </p:sp>
      <p:sp>
        <p:nvSpPr>
          <p:cNvPr id="41" name="TextBox 40"/>
          <p:cNvSpPr txBox="1"/>
          <p:nvPr/>
        </p:nvSpPr>
        <p:spPr>
          <a:xfrm>
            <a:off x="1902306" y="4063500"/>
            <a:ext cx="36283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u="sng" dirty="0" smtClean="0"/>
              <a:t>What the solution </a:t>
            </a:r>
          </a:p>
          <a:p>
            <a:pPr algn="ctr"/>
            <a:r>
              <a:rPr lang="en-AU" sz="3200" u="sng" dirty="0" smtClean="0"/>
              <a:t>must (or mustn't) do</a:t>
            </a:r>
            <a:endParaRPr lang="en-AU" sz="3200" u="sng" dirty="0"/>
          </a:p>
        </p:txBody>
      </p:sp>
      <p:sp>
        <p:nvSpPr>
          <p:cNvPr id="18" name="TextBox 17"/>
          <p:cNvSpPr txBox="1"/>
          <p:nvPr/>
        </p:nvSpPr>
        <p:spPr>
          <a:xfrm>
            <a:off x="2321780" y="859850"/>
            <a:ext cx="2789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u="sng" dirty="0" smtClean="0"/>
              <a:t>What you value</a:t>
            </a:r>
            <a:endParaRPr lang="en-AU" sz="3200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2323896" y="1823235"/>
            <a:ext cx="2785121" cy="1754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AU" sz="3600" dirty="0" smtClean="0"/>
              <a:t>Mathematical</a:t>
            </a:r>
          </a:p>
          <a:p>
            <a:pPr algn="ctr"/>
            <a:r>
              <a:rPr lang="en-AU" sz="3600" dirty="0" smtClean="0"/>
              <a:t>optimization </a:t>
            </a:r>
          </a:p>
          <a:p>
            <a:pPr algn="ctr"/>
            <a:r>
              <a:rPr lang="en-AU" sz="3600" dirty="0" smtClean="0"/>
              <a:t>problem</a:t>
            </a:r>
            <a:endParaRPr lang="en-AU" sz="3600" dirty="0"/>
          </a:p>
        </p:txBody>
      </p:sp>
      <p:cxnSp>
        <p:nvCxnSpPr>
          <p:cNvPr id="52" name="Straight Arrow Connector 51"/>
          <p:cNvCxnSpPr>
            <a:stCxn id="18" idx="2"/>
            <a:endCxn id="40" idx="0"/>
          </p:cNvCxnSpPr>
          <p:nvPr/>
        </p:nvCxnSpPr>
        <p:spPr>
          <a:xfrm>
            <a:off x="3716457" y="1444625"/>
            <a:ext cx="0" cy="37861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1" idx="0"/>
            <a:endCxn id="40" idx="2"/>
          </p:cNvCxnSpPr>
          <p:nvPr/>
        </p:nvCxnSpPr>
        <p:spPr>
          <a:xfrm flipV="1">
            <a:off x="3716457" y="3577561"/>
            <a:ext cx="0" cy="4859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" idx="3"/>
            <a:endCxn id="40" idx="1"/>
          </p:cNvCxnSpPr>
          <p:nvPr/>
        </p:nvCxnSpPr>
        <p:spPr>
          <a:xfrm flipV="1">
            <a:off x="1864493" y="2700398"/>
            <a:ext cx="459403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0" idx="3"/>
            <a:endCxn id="43" idx="1"/>
          </p:cNvCxnSpPr>
          <p:nvPr/>
        </p:nvCxnSpPr>
        <p:spPr>
          <a:xfrm flipV="1">
            <a:off x="5109017" y="1146416"/>
            <a:ext cx="871181" cy="15539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3" idx="2"/>
            <a:endCxn id="5" idx="0"/>
          </p:cNvCxnSpPr>
          <p:nvPr/>
        </p:nvCxnSpPr>
        <p:spPr>
          <a:xfrm>
            <a:off x="7485899" y="1469581"/>
            <a:ext cx="0" cy="7288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52205" y="2198432"/>
            <a:ext cx="286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Solve problem</a:t>
            </a:r>
            <a:endParaRPr lang="en-AU" sz="3600" dirty="0"/>
          </a:p>
        </p:txBody>
      </p:sp>
      <p:grpSp>
        <p:nvGrpSpPr>
          <p:cNvPr id="95" name="Group 94"/>
          <p:cNvGrpSpPr/>
          <p:nvPr/>
        </p:nvGrpSpPr>
        <p:grpSpPr>
          <a:xfrm>
            <a:off x="6128788" y="2706185"/>
            <a:ext cx="2714223" cy="885177"/>
            <a:chOff x="5980198" y="2031777"/>
            <a:chExt cx="2714223" cy="885177"/>
          </a:xfrm>
        </p:grpSpPr>
        <p:sp>
          <p:nvSpPr>
            <p:cNvPr id="93" name="Rectangle 92"/>
            <p:cNvSpPr/>
            <p:nvPr/>
          </p:nvSpPr>
          <p:spPr>
            <a:xfrm>
              <a:off x="8172903" y="2209795"/>
              <a:ext cx="521518" cy="5513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980198" y="2031777"/>
              <a:ext cx="1504801" cy="885177"/>
              <a:chOff x="693892" y="1170501"/>
              <a:chExt cx="2941585" cy="173034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693892" y="1519084"/>
                <a:ext cx="2941585" cy="10766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 dirty="0"/>
              </a:p>
            </p:txBody>
          </p:sp>
          <p:pic>
            <p:nvPicPr>
              <p:cNvPr id="88" name="Picture 8" descr="Image result for gurobi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892" y="1170501"/>
                <a:ext cx="2941585" cy="173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5" name="Picture 10" descr="Image result for cplex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4999" y="2209796"/>
              <a:ext cx="687904" cy="550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12" descr="80x8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2179" y="2213757"/>
              <a:ext cx="542400" cy="54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8" name="TextBox 107"/>
          <p:cNvSpPr txBox="1"/>
          <p:nvPr/>
        </p:nvSpPr>
        <p:spPr>
          <a:xfrm>
            <a:off x="6631737" y="4816212"/>
            <a:ext cx="256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CRAN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250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fzljdn9uc3pi.cloudfront.net/2020/9258/1/fig-1-2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25"/>
          <a:stretch/>
        </p:blipFill>
        <p:spPr bwMode="auto">
          <a:xfrm>
            <a:off x="226695" y="998714"/>
            <a:ext cx="8734425" cy="369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4696" y="75384"/>
            <a:ext cx="4751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400" b="1" dirty="0" smtClean="0"/>
              <a:t>Better solutions</a:t>
            </a:r>
            <a:endParaRPr lang="en-AU" sz="5400" b="1" dirty="0"/>
          </a:p>
        </p:txBody>
      </p:sp>
      <p:sp>
        <p:nvSpPr>
          <p:cNvPr id="6" name="Rectangle 5"/>
          <p:cNvSpPr/>
          <p:nvPr/>
        </p:nvSpPr>
        <p:spPr>
          <a:xfrm>
            <a:off x="8148320" y="2753360"/>
            <a:ext cx="609600" cy="78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6564127" y="4744470"/>
            <a:ext cx="257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Schuster </a:t>
            </a:r>
            <a:r>
              <a:rPr lang="en-AU" i="1" dirty="0" smtClean="0"/>
              <a:t>et al.</a:t>
            </a:r>
            <a:r>
              <a:rPr lang="en-AU" dirty="0" smtClean="0"/>
              <a:t> 2020 </a:t>
            </a:r>
            <a:r>
              <a:rPr lang="en-AU" dirty="0" err="1" smtClean="0"/>
              <a:t>PeerJ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76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68105" y="75384"/>
            <a:ext cx="49242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400" b="1" dirty="0" smtClean="0"/>
              <a:t>…and faster too!</a:t>
            </a:r>
            <a:endParaRPr lang="en-AU" sz="5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64127" y="4744470"/>
            <a:ext cx="257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Schuster </a:t>
            </a:r>
            <a:r>
              <a:rPr lang="en-AU" i="1" dirty="0" smtClean="0"/>
              <a:t>et al.</a:t>
            </a:r>
            <a:r>
              <a:rPr lang="en-AU" dirty="0" smtClean="0"/>
              <a:t> 2020 </a:t>
            </a:r>
            <a:r>
              <a:rPr lang="en-AU" dirty="0" err="1" smtClean="0"/>
              <a:t>PeerJ</a:t>
            </a:r>
            <a:endParaRPr lang="en-AU" dirty="0"/>
          </a:p>
        </p:txBody>
      </p:sp>
      <p:pic>
        <p:nvPicPr>
          <p:cNvPr id="2050" name="Picture 2" descr="https://dfzljdn9uc3pi.cloudfront.net/2020/9258/1/fig-1-2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6"/>
          <a:stretch/>
        </p:blipFill>
        <p:spPr bwMode="auto">
          <a:xfrm>
            <a:off x="88710" y="998714"/>
            <a:ext cx="8939544" cy="37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3000" y="2307317"/>
            <a:ext cx="162750" cy="7870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16200000">
            <a:off x="-622225" y="2691988"/>
            <a:ext cx="165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Time difference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67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67" y="445130"/>
            <a:ext cx="8229600" cy="3852550"/>
          </a:xfrm>
        </p:spPr>
        <p:txBody>
          <a:bodyPr>
            <a:noAutofit/>
          </a:bodyPr>
          <a:lstStyle/>
          <a:p>
            <a:r>
              <a:rPr lang="en-AU" sz="6600" dirty="0" smtClean="0"/>
              <a:t>What about other conservation problems?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129552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069986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</a:t>
            </a:r>
            <a:r>
              <a:rPr lang="en-AU" b="1" dirty="0" smtClean="0"/>
              <a:t>prioritization</a:t>
            </a:r>
            <a:endParaRPr lang="en-AU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Stakeholder weights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Recovery projects</a:t>
            </a:r>
            <a:endParaRPr lang="en-AU" sz="2400" dirty="0"/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Project data</a:t>
            </a:r>
            <a:endParaRPr lang="en-AU" sz="3600" u="sng" dirty="0"/>
          </a:p>
        </p:txBody>
      </p:sp>
    </p:spTree>
    <p:extLst>
      <p:ext uri="{BB962C8B-B14F-4D97-AF65-F5344CB8AC3E}">
        <p14:creationId xmlns:p14="http://schemas.microsoft.com/office/powerpoint/2010/main" val="36434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069986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</a:t>
            </a:r>
            <a:r>
              <a:rPr lang="en-AU" b="1" dirty="0" smtClean="0"/>
              <a:t>prioritization</a:t>
            </a:r>
            <a:endParaRPr lang="en-AU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Cost data</a:t>
            </a:r>
            <a:endParaRPr lang="en-AU" sz="3600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Stakeholder weights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69986" y="1247809"/>
            <a:ext cx="211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Persistence (%)</a:t>
            </a:r>
            <a:endParaRPr lang="en-AU" sz="24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1926379" cy="1024202"/>
            <a:chOff x="1042402" y="1032216"/>
            <a:chExt cx="1926379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Actions</a:t>
              </a:r>
              <a:endParaRPr lang="en-AU" sz="24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Recovery projects</a:t>
            </a:r>
            <a:endParaRPr lang="en-AU" sz="2400" dirty="0"/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pic>
        <p:nvPicPr>
          <p:cNvPr id="7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780" y="2485237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533" y="2485237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pic>
        <p:nvPicPr>
          <p:cNvPr id="74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7377044" y="3091853"/>
            <a:ext cx="1696598" cy="562585"/>
            <a:chOff x="7377044" y="3693140"/>
            <a:chExt cx="1696598" cy="562585"/>
          </a:xfrm>
        </p:grpSpPr>
        <p:sp>
          <p:nvSpPr>
            <p:cNvPr id="39" name="TextBox 38"/>
            <p:cNvSpPr txBox="1"/>
            <p:nvPr/>
          </p:nvSpPr>
          <p:spPr>
            <a:xfrm>
              <a:off x="7975264" y="3712822"/>
              <a:ext cx="1098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$$$$$</a:t>
              </a:r>
              <a:endParaRPr lang="en-AU" sz="2800" dirty="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1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1" name="Group 80"/>
          <p:cNvGrpSpPr/>
          <p:nvPr/>
        </p:nvGrpSpPr>
        <p:grpSpPr>
          <a:xfrm>
            <a:off x="7377044" y="2404280"/>
            <a:ext cx="1157831" cy="562585"/>
            <a:chOff x="7377044" y="2978219"/>
            <a:chExt cx="1157831" cy="562585"/>
          </a:xfrm>
        </p:grpSpPr>
        <p:sp>
          <p:nvSpPr>
            <p:cNvPr id="28" name="TextBox 27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</a:t>
              </a:r>
              <a:endParaRPr lang="en-AU" sz="2800" dirty="0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1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7" name="Group 86"/>
          <p:cNvGrpSpPr/>
          <p:nvPr/>
        </p:nvGrpSpPr>
        <p:grpSpPr>
          <a:xfrm>
            <a:off x="7377044" y="1716707"/>
            <a:ext cx="965628" cy="562585"/>
            <a:chOff x="7377044" y="2305987"/>
            <a:chExt cx="965628" cy="562585"/>
          </a:xfrm>
        </p:grpSpPr>
        <p:sp>
          <p:nvSpPr>
            <p:cNvPr id="38" name="TextBox 37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</a:t>
              </a:r>
              <a:endParaRPr lang="en-AU" sz="2800" dirty="0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9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Project data</a:t>
            </a:r>
            <a:endParaRPr lang="en-AU" sz="3600" u="sng" dirty="0"/>
          </a:p>
        </p:txBody>
      </p:sp>
    </p:spTree>
    <p:extLst>
      <p:ext uri="{BB962C8B-B14F-4D97-AF65-F5344CB8AC3E}">
        <p14:creationId xmlns:p14="http://schemas.microsoft.com/office/powerpoint/2010/main" val="349755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3435985"/>
            <a:ext cx="9144000" cy="17075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73" y="0"/>
            <a:ext cx="8229600" cy="857250"/>
          </a:xfrm>
        </p:spPr>
        <p:txBody>
          <a:bodyPr/>
          <a:lstStyle/>
          <a:p>
            <a:r>
              <a:rPr lang="en-AU" dirty="0" smtClean="0"/>
              <a:t>Acknowledgements</a:t>
            </a:r>
            <a:endParaRPr lang="en-AU" dirty="0"/>
          </a:p>
        </p:txBody>
      </p:sp>
      <p:pic>
        <p:nvPicPr>
          <p:cNvPr id="5" name="Picture 4" descr="Image result for u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11" y="3458830"/>
            <a:ext cx="2912191" cy="8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ceed logo u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7"/>
          <a:stretch/>
        </p:blipFill>
        <p:spPr bwMode="auto">
          <a:xfrm>
            <a:off x="616765" y="4304065"/>
            <a:ext cx="2812064" cy="83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nectar logo australia compu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13" y="4304338"/>
            <a:ext cx="1106523" cy="8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fc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0" b="20742"/>
          <a:stretch/>
        </p:blipFill>
        <p:spPr bwMode="auto">
          <a:xfrm>
            <a:off x="4180278" y="4304338"/>
            <a:ext cx="2488986" cy="8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cibi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96" b="29731"/>
          <a:stretch/>
        </p:blipFill>
        <p:spPr bwMode="auto">
          <a:xfrm>
            <a:off x="15982" y="3457249"/>
            <a:ext cx="3576229" cy="83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02" y="3435985"/>
            <a:ext cx="2639598" cy="876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5538" y="910282"/>
            <a:ext cx="18357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Adam Marques</a:t>
            </a:r>
          </a:p>
          <a:p>
            <a:r>
              <a:rPr lang="pt-BR" sz="2000" dirty="0"/>
              <a:t>Ana Veríssimo</a:t>
            </a:r>
          </a:p>
          <a:p>
            <a:r>
              <a:rPr lang="pt-BR" sz="2000" dirty="0"/>
              <a:t>Caitlyn Proctor</a:t>
            </a:r>
          </a:p>
          <a:p>
            <a:r>
              <a:rPr lang="pt-BR" sz="2000" dirty="0"/>
              <a:t>Carlo Rondinini</a:t>
            </a:r>
          </a:p>
          <a:p>
            <a:r>
              <a:rPr lang="pt-BR" sz="2000" dirty="0"/>
              <a:t>Cynthia Riginos</a:t>
            </a:r>
          </a:p>
          <a:p>
            <a:r>
              <a:rPr lang="pt-BR" sz="2000" dirty="0"/>
              <a:t>Emma Hudgins</a:t>
            </a:r>
            <a:endParaRPr lang="en-AU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844983" y="912341"/>
            <a:ext cx="24775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Francesco Ficetola</a:t>
            </a:r>
          </a:p>
          <a:p>
            <a:r>
              <a:rPr lang="en-AU" sz="2000" dirty="0"/>
              <a:t>Graeme Buchanan</a:t>
            </a:r>
          </a:p>
          <a:p>
            <a:r>
              <a:rPr lang="en-AU" sz="2000" dirty="0"/>
              <a:t>Guillermo </a:t>
            </a:r>
            <a:r>
              <a:rPr lang="en-AU" sz="2000" dirty="0" err="1"/>
              <a:t>Velo-Antón</a:t>
            </a:r>
            <a:endParaRPr lang="en-AU" sz="2000" dirty="0"/>
          </a:p>
          <a:p>
            <a:r>
              <a:rPr lang="en-AU" sz="2000" dirty="0"/>
              <a:t>Hugh Possingham</a:t>
            </a:r>
          </a:p>
          <a:p>
            <a:r>
              <a:rPr lang="en-AU" sz="2000" dirty="0" err="1"/>
              <a:t>Iadine</a:t>
            </a:r>
            <a:r>
              <a:rPr lang="en-AU" sz="2000" dirty="0"/>
              <a:t> </a:t>
            </a:r>
            <a:r>
              <a:rPr lang="en-AU" sz="2000" dirty="0" err="1"/>
              <a:t>Chadès</a:t>
            </a:r>
            <a:endParaRPr lang="en-AU" sz="2000" dirty="0"/>
          </a:p>
          <a:p>
            <a:r>
              <a:rPr lang="en-AU" sz="2000" dirty="0" err="1"/>
              <a:t>Íñigo</a:t>
            </a:r>
            <a:r>
              <a:rPr lang="en-AU" sz="2000" dirty="0"/>
              <a:t> </a:t>
            </a:r>
            <a:r>
              <a:rPr lang="en-AU" sz="2000" dirty="0" err="1"/>
              <a:t>Martínez-Solano</a:t>
            </a:r>
            <a:endParaRPr lang="en-AU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4246239" y="912341"/>
            <a:ext cx="28621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Jenny </a:t>
            </a:r>
            <a:r>
              <a:rPr lang="en-AU" sz="2000" dirty="0"/>
              <a:t>McCune</a:t>
            </a:r>
          </a:p>
          <a:p>
            <a:r>
              <a:rPr lang="en-AU" sz="2000" dirty="0"/>
              <a:t>Jonathan Rhodes</a:t>
            </a:r>
          </a:p>
          <a:p>
            <a:r>
              <a:rPr lang="en-AU" sz="2000" dirty="0"/>
              <a:t>Joseph Bennett</a:t>
            </a:r>
          </a:p>
          <a:p>
            <a:r>
              <a:rPr lang="en-AU" sz="2000" dirty="0"/>
              <a:t>Matt Watts</a:t>
            </a:r>
          </a:p>
          <a:p>
            <a:r>
              <a:rPr lang="en-AU" sz="2000" dirty="0"/>
              <a:t>Matthew Strimas-Mackey</a:t>
            </a:r>
          </a:p>
          <a:p>
            <a:r>
              <a:rPr lang="en-AU" sz="2000" dirty="0"/>
              <a:t>Miguel Camacho-Sanchez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32088" y="903790"/>
            <a:ext cx="19259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Nina Morell</a:t>
            </a:r>
          </a:p>
          <a:p>
            <a:r>
              <a:rPr lang="en-AU" sz="2000" dirty="0"/>
              <a:t>Peter </a:t>
            </a:r>
            <a:r>
              <a:rPr lang="en-AU" sz="2000" dirty="0" err="1"/>
              <a:t>Arcese</a:t>
            </a:r>
            <a:endParaRPr lang="en-AU" sz="2000" dirty="0"/>
          </a:p>
          <a:p>
            <a:r>
              <a:rPr lang="en-AU" sz="2000" dirty="0"/>
              <a:t>Richard Fuller</a:t>
            </a:r>
          </a:p>
          <a:p>
            <a:r>
              <a:rPr lang="en-AU" sz="2000" dirty="0"/>
              <a:t>Richard Schuster</a:t>
            </a:r>
          </a:p>
          <a:p>
            <a:r>
              <a:rPr lang="en-AU" sz="2000" dirty="0"/>
              <a:t>Silvia </a:t>
            </a:r>
            <a:r>
              <a:rPr lang="en-AU" sz="2000" dirty="0" err="1"/>
              <a:t>Carvalho</a:t>
            </a:r>
            <a:endParaRPr lang="en-AU" sz="2000" dirty="0"/>
          </a:p>
          <a:p>
            <a:r>
              <a:rPr lang="en-AU" sz="2000" dirty="0"/>
              <a:t>Stuart Butchart</a:t>
            </a:r>
          </a:p>
        </p:txBody>
      </p:sp>
    </p:spTree>
    <p:extLst>
      <p:ext uri="{BB962C8B-B14F-4D97-AF65-F5344CB8AC3E}">
        <p14:creationId xmlns:p14="http://schemas.microsoft.com/office/powerpoint/2010/main" val="89290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069986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</a:t>
            </a:r>
            <a:r>
              <a:rPr lang="en-AU" b="1" dirty="0" smtClean="0"/>
              <a:t>prioritization</a:t>
            </a:r>
            <a:endParaRPr lang="en-AU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Cost data</a:t>
            </a:r>
            <a:endParaRPr lang="en-AU" sz="3600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Stakeholder weights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57254" y="191332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Success</a:t>
            </a:r>
            <a:endParaRPr lang="en-AU" sz="24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1926379" cy="1024202"/>
            <a:chOff x="1042402" y="1032216"/>
            <a:chExt cx="1926379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Actions</a:t>
              </a:r>
              <a:endParaRPr lang="en-AU" sz="24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Recovery projects</a:t>
            </a:r>
            <a:endParaRPr lang="en-AU" sz="2400" dirty="0"/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pic>
        <p:nvPicPr>
          <p:cNvPr id="7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780" y="2485237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533" y="2485237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4070453" y="2430898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90%</a:t>
            </a:r>
            <a:endParaRPr lang="en-AU" sz="2400" dirty="0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4070453" y="309519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20%</a:t>
            </a:r>
            <a:endParaRPr lang="en-AU" sz="2400" dirty="0"/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pic>
        <p:nvPicPr>
          <p:cNvPr id="74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4070453" y="375949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5</a:t>
            </a:r>
            <a:r>
              <a:rPr lang="en-AU" sz="2400" dirty="0" smtClean="0"/>
              <a:t>0%</a:t>
            </a:r>
            <a:endParaRPr lang="en-AU" sz="2400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7377044" y="3091853"/>
            <a:ext cx="1696598" cy="562585"/>
            <a:chOff x="7377044" y="3693140"/>
            <a:chExt cx="1696598" cy="562585"/>
          </a:xfrm>
        </p:grpSpPr>
        <p:sp>
          <p:nvSpPr>
            <p:cNvPr id="39" name="TextBox 38"/>
            <p:cNvSpPr txBox="1"/>
            <p:nvPr/>
          </p:nvSpPr>
          <p:spPr>
            <a:xfrm>
              <a:off x="7975264" y="3712822"/>
              <a:ext cx="1098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$$$$$</a:t>
              </a:r>
              <a:endParaRPr lang="en-AU" sz="2800" dirty="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1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1" name="Group 80"/>
          <p:cNvGrpSpPr/>
          <p:nvPr/>
        </p:nvGrpSpPr>
        <p:grpSpPr>
          <a:xfrm>
            <a:off x="7377044" y="2404280"/>
            <a:ext cx="1157831" cy="562585"/>
            <a:chOff x="7377044" y="2978219"/>
            <a:chExt cx="1157831" cy="562585"/>
          </a:xfrm>
        </p:grpSpPr>
        <p:sp>
          <p:nvSpPr>
            <p:cNvPr id="28" name="TextBox 27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</a:t>
              </a:r>
              <a:endParaRPr lang="en-AU" sz="2800" dirty="0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1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7" name="Group 86"/>
          <p:cNvGrpSpPr/>
          <p:nvPr/>
        </p:nvGrpSpPr>
        <p:grpSpPr>
          <a:xfrm>
            <a:off x="7377044" y="1716707"/>
            <a:ext cx="965628" cy="562585"/>
            <a:chOff x="7377044" y="2305987"/>
            <a:chExt cx="965628" cy="562585"/>
          </a:xfrm>
        </p:grpSpPr>
        <p:sp>
          <p:nvSpPr>
            <p:cNvPr id="38" name="TextBox 37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</a:t>
              </a:r>
              <a:endParaRPr lang="en-AU" sz="2800" dirty="0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9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Project data</a:t>
            </a:r>
            <a:endParaRPr lang="en-AU" sz="3600" u="sng" dirty="0"/>
          </a:p>
        </p:txBody>
      </p:sp>
    </p:spTree>
    <p:extLst>
      <p:ext uri="{BB962C8B-B14F-4D97-AF65-F5344CB8AC3E}">
        <p14:creationId xmlns:p14="http://schemas.microsoft.com/office/powerpoint/2010/main" val="15949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069986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</a:t>
            </a:r>
            <a:r>
              <a:rPr lang="en-AU" b="1" dirty="0" smtClean="0"/>
              <a:t>prioritization</a:t>
            </a:r>
            <a:endParaRPr lang="en-AU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Cost data</a:t>
            </a:r>
            <a:endParaRPr lang="en-AU" sz="3600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Stakeholder weights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69986" y="1247809"/>
            <a:ext cx="211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Persistence (%)</a:t>
            </a:r>
            <a:endParaRPr lang="en-AU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3857254" y="191332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Success</a:t>
            </a:r>
            <a:endParaRPr lang="en-AU" sz="24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1926379" cy="1024202"/>
            <a:chOff x="1042402" y="1032216"/>
            <a:chExt cx="1926379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Actions</a:t>
              </a:r>
              <a:endParaRPr lang="en-AU" sz="24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Recovery projects</a:t>
            </a:r>
            <a:endParaRPr lang="en-AU" sz="2400" dirty="0"/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pic>
        <p:nvPicPr>
          <p:cNvPr id="7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780" y="2485237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533" y="2485237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4070453" y="2430898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90%</a:t>
            </a:r>
            <a:endParaRPr lang="en-AU" sz="2400" dirty="0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4070453" y="309519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20%</a:t>
            </a:r>
            <a:endParaRPr lang="en-AU" sz="2400" dirty="0"/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pic>
        <p:nvPicPr>
          <p:cNvPr id="74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4070453" y="375949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5</a:t>
            </a:r>
            <a:r>
              <a:rPr lang="en-AU" sz="2400" dirty="0" smtClean="0"/>
              <a:t>0%</a:t>
            </a:r>
            <a:endParaRPr lang="en-AU" sz="2400" dirty="0"/>
          </a:p>
        </p:txBody>
      </p:sp>
      <p:grpSp>
        <p:nvGrpSpPr>
          <p:cNvPr id="122" name="Group 121"/>
          <p:cNvGrpSpPr/>
          <p:nvPr/>
        </p:nvGrpSpPr>
        <p:grpSpPr>
          <a:xfrm>
            <a:off x="5136379" y="1716227"/>
            <a:ext cx="583814" cy="1130169"/>
            <a:chOff x="5136379" y="1716227"/>
            <a:chExt cx="583814" cy="1130169"/>
          </a:xfrm>
        </p:grpSpPr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5213320" y="1716227"/>
              <a:ext cx="429932" cy="561600"/>
              <a:chOff x="199951" y="2162824"/>
              <a:chExt cx="639368" cy="73359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99951" y="2162824"/>
                <a:ext cx="639368" cy="73359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51" y="2253830"/>
                <a:ext cx="639368" cy="542757"/>
              </a:xfrm>
              <a:prstGeom prst="rect">
                <a:avLst/>
              </a:prstGeom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5136379" y="247706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95%</a:t>
              </a:r>
              <a:endParaRPr lang="en-AU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776450" y="1712850"/>
            <a:ext cx="628544" cy="1797844"/>
            <a:chOff x="5711966" y="1712850"/>
            <a:chExt cx="628544" cy="1797844"/>
          </a:xfrm>
        </p:grpSpPr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>
              <a:off x="5711966" y="1712850"/>
              <a:ext cx="628544" cy="561600"/>
              <a:chOff x="185870" y="2964248"/>
              <a:chExt cx="667530" cy="59643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5870" y="2964248"/>
                <a:ext cx="667530" cy="5964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263" y="2964248"/>
                <a:ext cx="577336" cy="596434"/>
              </a:xfrm>
              <a:prstGeom prst="rect">
                <a:avLst/>
              </a:prstGeom>
            </p:spPr>
          </p:pic>
        </p:grpSp>
        <p:sp>
          <p:nvSpPr>
            <p:cNvPr id="82" name="TextBox 81"/>
            <p:cNvSpPr txBox="1"/>
            <p:nvPr/>
          </p:nvSpPr>
          <p:spPr>
            <a:xfrm>
              <a:off x="5734331" y="31413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10%</a:t>
              </a:r>
              <a:endParaRPr lang="en-AU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461250" y="1712850"/>
            <a:ext cx="583814" cy="2462142"/>
            <a:chOff x="6461250" y="1712850"/>
            <a:chExt cx="583814" cy="2462142"/>
          </a:xfrm>
        </p:grpSpPr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>
              <a:off x="6472357" y="1712850"/>
              <a:ext cx="561600" cy="561600"/>
              <a:chOff x="4908376" y="1516788"/>
              <a:chExt cx="658422" cy="65842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908376" y="1516790"/>
                <a:ext cx="658422" cy="6584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378" y="1516788"/>
                <a:ext cx="658420" cy="658420"/>
              </a:xfrm>
              <a:prstGeom prst="rect">
                <a:avLst/>
              </a:prstGeom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6461250" y="3805660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7</a:t>
              </a:r>
              <a:r>
                <a:rPr lang="en-AU" dirty="0" smtClean="0"/>
                <a:t>0%</a:t>
              </a:r>
              <a:endParaRPr lang="en-AU" dirty="0"/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7377044" y="3091853"/>
            <a:ext cx="1696598" cy="562585"/>
            <a:chOff x="7377044" y="3693140"/>
            <a:chExt cx="1696598" cy="562585"/>
          </a:xfrm>
        </p:grpSpPr>
        <p:sp>
          <p:nvSpPr>
            <p:cNvPr id="39" name="TextBox 38"/>
            <p:cNvSpPr txBox="1"/>
            <p:nvPr/>
          </p:nvSpPr>
          <p:spPr>
            <a:xfrm>
              <a:off x="7975264" y="3712822"/>
              <a:ext cx="1098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$$$$$</a:t>
              </a:r>
              <a:endParaRPr lang="en-AU" sz="2800" dirty="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1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1" name="Group 80"/>
          <p:cNvGrpSpPr/>
          <p:nvPr/>
        </p:nvGrpSpPr>
        <p:grpSpPr>
          <a:xfrm>
            <a:off x="7377044" y="2404280"/>
            <a:ext cx="1157831" cy="562585"/>
            <a:chOff x="7377044" y="2978219"/>
            <a:chExt cx="1157831" cy="562585"/>
          </a:xfrm>
        </p:grpSpPr>
        <p:sp>
          <p:nvSpPr>
            <p:cNvPr id="28" name="TextBox 27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</a:t>
              </a:r>
              <a:endParaRPr lang="en-AU" sz="2800" dirty="0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1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7" name="Group 86"/>
          <p:cNvGrpSpPr/>
          <p:nvPr/>
        </p:nvGrpSpPr>
        <p:grpSpPr>
          <a:xfrm>
            <a:off x="7377044" y="1716707"/>
            <a:ext cx="965628" cy="562585"/>
            <a:chOff x="7377044" y="2305987"/>
            <a:chExt cx="965628" cy="562585"/>
          </a:xfrm>
        </p:grpSpPr>
        <p:sp>
          <p:nvSpPr>
            <p:cNvPr id="38" name="TextBox 37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</a:t>
              </a:r>
              <a:endParaRPr lang="en-AU" sz="2800" dirty="0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9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Project data</a:t>
            </a:r>
            <a:endParaRPr lang="en-AU" sz="3600" u="sng" dirty="0"/>
          </a:p>
        </p:txBody>
      </p:sp>
    </p:spTree>
    <p:extLst>
      <p:ext uri="{BB962C8B-B14F-4D97-AF65-F5344CB8AC3E}">
        <p14:creationId xmlns:p14="http://schemas.microsoft.com/office/powerpoint/2010/main" val="290779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069986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</a:t>
            </a:r>
            <a:r>
              <a:rPr lang="en-AU" b="1" dirty="0" smtClean="0"/>
              <a:t>prioritization</a:t>
            </a:r>
            <a:endParaRPr lang="en-AU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Cost data</a:t>
            </a:r>
            <a:endParaRPr lang="en-AU" sz="3600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Stakeholder weights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69986" y="1247809"/>
            <a:ext cx="211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Persistence (%)</a:t>
            </a:r>
            <a:endParaRPr lang="en-AU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3857254" y="191332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Success</a:t>
            </a:r>
            <a:endParaRPr lang="en-AU" sz="24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2611502" cy="1024202"/>
            <a:chOff x="1042402" y="1032216"/>
            <a:chExt cx="2611502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Actions</a:t>
              </a:r>
              <a:endParaRPr lang="en-AU" sz="24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3091319" y="1492740"/>
              <a:ext cx="562585" cy="562585"/>
              <a:chOff x="3244063" y="1458576"/>
              <a:chExt cx="562585" cy="562585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5" name="&quot;No&quot; Symbol 44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Recovery projects</a:t>
            </a:r>
            <a:endParaRPr lang="en-AU" sz="2400" dirty="0"/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pic>
        <p:nvPicPr>
          <p:cNvPr id="7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780" y="2485237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533" y="2485237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4070453" y="2430898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90%</a:t>
            </a:r>
            <a:endParaRPr lang="en-AU" sz="2400" dirty="0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4070453" y="309519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20%</a:t>
            </a:r>
            <a:endParaRPr lang="en-AU" sz="2400" dirty="0"/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pic>
        <p:nvPicPr>
          <p:cNvPr id="74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4070453" y="375949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5</a:t>
            </a:r>
            <a:r>
              <a:rPr lang="en-AU" sz="2400" dirty="0" smtClean="0"/>
              <a:t>0%</a:t>
            </a:r>
            <a:endParaRPr lang="en-AU" sz="2400" dirty="0"/>
          </a:p>
        </p:txBody>
      </p:sp>
      <p:grpSp>
        <p:nvGrpSpPr>
          <p:cNvPr id="53" name="Group 52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69" name="Rectangle 68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&quot;No&quot; Symbol 69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76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3992708" y="4424285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 smtClean="0"/>
              <a:t>100</a:t>
            </a:r>
            <a:r>
              <a:rPr lang="en-AU" sz="2400" dirty="0"/>
              <a:t>%</a:t>
            </a:r>
            <a:endParaRPr lang="en-AU" sz="2400" dirty="0"/>
          </a:p>
        </p:txBody>
      </p:sp>
      <p:grpSp>
        <p:nvGrpSpPr>
          <p:cNvPr id="122" name="Group 121"/>
          <p:cNvGrpSpPr/>
          <p:nvPr/>
        </p:nvGrpSpPr>
        <p:grpSpPr>
          <a:xfrm>
            <a:off x="5136379" y="1716227"/>
            <a:ext cx="583814" cy="3123556"/>
            <a:chOff x="5136379" y="1716227"/>
            <a:chExt cx="583814" cy="3123556"/>
          </a:xfrm>
        </p:grpSpPr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5213320" y="1716227"/>
              <a:ext cx="429932" cy="561600"/>
              <a:chOff x="199951" y="2162824"/>
              <a:chExt cx="639368" cy="73359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99951" y="2162824"/>
                <a:ext cx="639368" cy="73359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51" y="2253830"/>
                <a:ext cx="639368" cy="542757"/>
              </a:xfrm>
              <a:prstGeom prst="rect">
                <a:avLst/>
              </a:prstGeom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5136379" y="247706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95%</a:t>
              </a:r>
              <a:endParaRPr lang="en-AU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136379" y="447045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40%</a:t>
              </a:r>
              <a:endParaRPr lang="en-AU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776450" y="1712850"/>
            <a:ext cx="628544" cy="3126933"/>
            <a:chOff x="5711966" y="1712850"/>
            <a:chExt cx="628544" cy="3126933"/>
          </a:xfrm>
        </p:grpSpPr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>
              <a:off x="5711966" y="1712850"/>
              <a:ext cx="628544" cy="561600"/>
              <a:chOff x="185870" y="2964248"/>
              <a:chExt cx="667530" cy="59643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5870" y="2964248"/>
                <a:ext cx="667530" cy="5964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263" y="2964248"/>
                <a:ext cx="577336" cy="596434"/>
              </a:xfrm>
              <a:prstGeom prst="rect">
                <a:avLst/>
              </a:prstGeom>
            </p:spPr>
          </p:pic>
        </p:grpSp>
        <p:sp>
          <p:nvSpPr>
            <p:cNvPr id="82" name="TextBox 81"/>
            <p:cNvSpPr txBox="1"/>
            <p:nvPr/>
          </p:nvSpPr>
          <p:spPr>
            <a:xfrm>
              <a:off x="5734331" y="31413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10%</a:t>
              </a:r>
              <a:endParaRPr lang="en-AU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792841" y="447045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9</a:t>
              </a:r>
              <a:r>
                <a:rPr lang="en-AU" dirty="0" smtClean="0"/>
                <a:t>%</a:t>
              </a:r>
              <a:endParaRPr lang="en-AU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461250" y="1712850"/>
            <a:ext cx="583814" cy="3126933"/>
            <a:chOff x="6461250" y="1712850"/>
            <a:chExt cx="583814" cy="3126933"/>
          </a:xfrm>
        </p:grpSpPr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>
              <a:off x="6472357" y="1712850"/>
              <a:ext cx="561600" cy="561600"/>
              <a:chOff x="4908376" y="1516788"/>
              <a:chExt cx="658422" cy="65842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908376" y="1516790"/>
                <a:ext cx="658422" cy="6584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378" y="1516788"/>
                <a:ext cx="658420" cy="658420"/>
              </a:xfrm>
              <a:prstGeom prst="rect">
                <a:avLst/>
              </a:prstGeom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6461250" y="3805660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7</a:t>
              </a:r>
              <a:r>
                <a:rPr lang="en-AU" dirty="0" smtClean="0"/>
                <a:t>0%</a:t>
              </a:r>
              <a:endParaRPr lang="en-AU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461250" y="447045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65%</a:t>
              </a:r>
              <a:endParaRPr lang="en-AU" dirty="0"/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7377044" y="3091853"/>
            <a:ext cx="1696598" cy="562585"/>
            <a:chOff x="7377044" y="3693140"/>
            <a:chExt cx="1696598" cy="562585"/>
          </a:xfrm>
        </p:grpSpPr>
        <p:sp>
          <p:nvSpPr>
            <p:cNvPr id="39" name="TextBox 38"/>
            <p:cNvSpPr txBox="1"/>
            <p:nvPr/>
          </p:nvSpPr>
          <p:spPr>
            <a:xfrm>
              <a:off x="7975264" y="3712822"/>
              <a:ext cx="1098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$$$$$</a:t>
              </a:r>
              <a:endParaRPr lang="en-AU" sz="2800" dirty="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1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1" name="Group 80"/>
          <p:cNvGrpSpPr/>
          <p:nvPr/>
        </p:nvGrpSpPr>
        <p:grpSpPr>
          <a:xfrm>
            <a:off x="7377044" y="2404280"/>
            <a:ext cx="1157831" cy="562585"/>
            <a:chOff x="7377044" y="2978219"/>
            <a:chExt cx="1157831" cy="562585"/>
          </a:xfrm>
        </p:grpSpPr>
        <p:sp>
          <p:nvSpPr>
            <p:cNvPr id="28" name="TextBox 27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</a:t>
              </a:r>
              <a:endParaRPr lang="en-AU" sz="2800" dirty="0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1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7" name="Group 86"/>
          <p:cNvGrpSpPr/>
          <p:nvPr/>
        </p:nvGrpSpPr>
        <p:grpSpPr>
          <a:xfrm>
            <a:off x="7377044" y="1716707"/>
            <a:ext cx="965628" cy="562585"/>
            <a:chOff x="7377044" y="2305987"/>
            <a:chExt cx="965628" cy="562585"/>
          </a:xfrm>
        </p:grpSpPr>
        <p:sp>
          <p:nvSpPr>
            <p:cNvPr id="38" name="TextBox 37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</a:t>
              </a:r>
              <a:endParaRPr lang="en-AU" sz="2800" dirty="0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9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7" name="Group 76"/>
          <p:cNvGrpSpPr/>
          <p:nvPr/>
        </p:nvGrpSpPr>
        <p:grpSpPr>
          <a:xfrm>
            <a:off x="7377044" y="3779426"/>
            <a:ext cx="1148371" cy="562585"/>
            <a:chOff x="7377044" y="4368706"/>
            <a:chExt cx="1148371" cy="562585"/>
          </a:xfrm>
        </p:grpSpPr>
        <p:grpSp>
          <p:nvGrpSpPr>
            <p:cNvPr id="95" name="Group 94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7" name="&quot;No&quot; Symbol 96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$0</a:t>
              </a:r>
              <a:endParaRPr lang="en-AU" sz="2800" dirty="0"/>
            </a:p>
          </p:txBody>
        </p:sp>
      </p:grp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Project data</a:t>
            </a:r>
            <a:endParaRPr lang="en-AU" sz="3600" u="sng" dirty="0"/>
          </a:p>
        </p:txBody>
      </p:sp>
    </p:spTree>
    <p:extLst>
      <p:ext uri="{BB962C8B-B14F-4D97-AF65-F5344CB8AC3E}">
        <p14:creationId xmlns:p14="http://schemas.microsoft.com/office/powerpoint/2010/main" val="392196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069986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</a:t>
            </a:r>
            <a:r>
              <a:rPr lang="en-AU" b="1" dirty="0" smtClean="0"/>
              <a:t>prioritization</a:t>
            </a:r>
            <a:endParaRPr lang="en-AU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Cost data</a:t>
            </a:r>
            <a:endParaRPr lang="en-AU" sz="3600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Stakeholder weights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69986" y="1247809"/>
            <a:ext cx="211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Persistence (%)</a:t>
            </a:r>
            <a:endParaRPr lang="en-AU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3857254" y="191332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Success</a:t>
            </a:r>
            <a:endParaRPr lang="en-AU" sz="24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2611502" cy="1024202"/>
            <a:chOff x="1042402" y="1032216"/>
            <a:chExt cx="2611502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Actions</a:t>
              </a:r>
              <a:endParaRPr lang="en-AU" sz="24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3091319" y="1492740"/>
              <a:ext cx="562585" cy="562585"/>
              <a:chOff x="3244063" y="1458576"/>
              <a:chExt cx="562585" cy="562585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5" name="&quot;No&quot; Symbol 44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Recovery projects</a:t>
            </a:r>
            <a:endParaRPr lang="en-AU" sz="2400" dirty="0"/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pic>
        <p:nvPicPr>
          <p:cNvPr id="7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780" y="2485237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533" y="2485237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4070453" y="2430898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90%</a:t>
            </a:r>
            <a:endParaRPr lang="en-AU" sz="2400" dirty="0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4070453" y="309519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20%</a:t>
            </a:r>
            <a:endParaRPr lang="en-AU" sz="2400" dirty="0"/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pic>
        <p:nvPicPr>
          <p:cNvPr id="74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4070453" y="375949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5</a:t>
            </a:r>
            <a:r>
              <a:rPr lang="en-AU" sz="2400" dirty="0" smtClean="0"/>
              <a:t>0%</a:t>
            </a:r>
            <a:endParaRPr lang="en-AU" sz="2400" dirty="0"/>
          </a:p>
        </p:txBody>
      </p:sp>
      <p:grpSp>
        <p:nvGrpSpPr>
          <p:cNvPr id="53" name="Group 52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69" name="Rectangle 68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&quot;No&quot; Symbol 69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76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3992708" y="4424285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 smtClean="0"/>
              <a:t>100</a:t>
            </a:r>
            <a:r>
              <a:rPr lang="en-AU" sz="2400" dirty="0"/>
              <a:t>%</a:t>
            </a:r>
            <a:endParaRPr lang="en-AU" sz="2400" dirty="0"/>
          </a:p>
        </p:txBody>
      </p:sp>
      <p:grpSp>
        <p:nvGrpSpPr>
          <p:cNvPr id="122" name="Group 121"/>
          <p:cNvGrpSpPr/>
          <p:nvPr/>
        </p:nvGrpSpPr>
        <p:grpSpPr>
          <a:xfrm>
            <a:off x="5136379" y="1716227"/>
            <a:ext cx="583814" cy="3123556"/>
            <a:chOff x="5136379" y="1716227"/>
            <a:chExt cx="583814" cy="3123556"/>
          </a:xfrm>
        </p:grpSpPr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5213320" y="1716227"/>
              <a:ext cx="429932" cy="561600"/>
              <a:chOff x="199951" y="2162824"/>
              <a:chExt cx="639368" cy="73359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99951" y="2162824"/>
                <a:ext cx="639368" cy="73359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51" y="2253830"/>
                <a:ext cx="639368" cy="542757"/>
              </a:xfrm>
              <a:prstGeom prst="rect">
                <a:avLst/>
              </a:prstGeom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5136379" y="247706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95%</a:t>
              </a:r>
              <a:endParaRPr lang="en-AU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136379" y="447045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40%</a:t>
              </a:r>
              <a:endParaRPr lang="en-AU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776450" y="1712850"/>
            <a:ext cx="628544" cy="3126933"/>
            <a:chOff x="5711966" y="1712850"/>
            <a:chExt cx="628544" cy="3126933"/>
          </a:xfrm>
        </p:grpSpPr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>
              <a:off x="5711966" y="1712850"/>
              <a:ext cx="628544" cy="561600"/>
              <a:chOff x="185870" y="2964248"/>
              <a:chExt cx="667530" cy="59643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5870" y="2964248"/>
                <a:ext cx="667530" cy="5964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263" y="2964248"/>
                <a:ext cx="577336" cy="596434"/>
              </a:xfrm>
              <a:prstGeom prst="rect">
                <a:avLst/>
              </a:prstGeom>
            </p:spPr>
          </p:pic>
        </p:grpSp>
        <p:sp>
          <p:nvSpPr>
            <p:cNvPr id="82" name="TextBox 81"/>
            <p:cNvSpPr txBox="1"/>
            <p:nvPr/>
          </p:nvSpPr>
          <p:spPr>
            <a:xfrm>
              <a:off x="5734331" y="31413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10%</a:t>
              </a:r>
              <a:endParaRPr lang="en-AU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792841" y="447045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9</a:t>
              </a:r>
              <a:r>
                <a:rPr lang="en-AU" dirty="0" smtClean="0"/>
                <a:t>%</a:t>
              </a:r>
              <a:endParaRPr lang="en-AU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461250" y="1712850"/>
            <a:ext cx="583814" cy="3126933"/>
            <a:chOff x="6461250" y="1712850"/>
            <a:chExt cx="583814" cy="3126933"/>
          </a:xfrm>
        </p:grpSpPr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>
              <a:off x="6472357" y="1712850"/>
              <a:ext cx="561600" cy="561600"/>
              <a:chOff x="4908376" y="1516788"/>
              <a:chExt cx="658422" cy="65842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908376" y="1516790"/>
                <a:ext cx="658422" cy="6584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378" y="1516788"/>
                <a:ext cx="658420" cy="658420"/>
              </a:xfrm>
              <a:prstGeom prst="rect">
                <a:avLst/>
              </a:prstGeom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6461250" y="3805660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7</a:t>
              </a:r>
              <a:r>
                <a:rPr lang="en-AU" dirty="0" smtClean="0"/>
                <a:t>0%</a:t>
              </a:r>
              <a:endParaRPr lang="en-AU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461250" y="447045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65%</a:t>
              </a:r>
              <a:endParaRPr lang="en-AU" dirty="0"/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7377044" y="3091853"/>
            <a:ext cx="1696598" cy="562585"/>
            <a:chOff x="7377044" y="3693140"/>
            <a:chExt cx="1696598" cy="562585"/>
          </a:xfrm>
        </p:grpSpPr>
        <p:sp>
          <p:nvSpPr>
            <p:cNvPr id="39" name="TextBox 38"/>
            <p:cNvSpPr txBox="1"/>
            <p:nvPr/>
          </p:nvSpPr>
          <p:spPr>
            <a:xfrm>
              <a:off x="7975264" y="3712822"/>
              <a:ext cx="1098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$$$$$</a:t>
              </a:r>
              <a:endParaRPr lang="en-AU" sz="2800" dirty="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1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1" name="Group 80"/>
          <p:cNvGrpSpPr/>
          <p:nvPr/>
        </p:nvGrpSpPr>
        <p:grpSpPr>
          <a:xfrm>
            <a:off x="7377044" y="2404280"/>
            <a:ext cx="1157831" cy="562585"/>
            <a:chOff x="7377044" y="2978219"/>
            <a:chExt cx="1157831" cy="562585"/>
          </a:xfrm>
        </p:grpSpPr>
        <p:sp>
          <p:nvSpPr>
            <p:cNvPr id="28" name="TextBox 27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</a:t>
              </a:r>
              <a:endParaRPr lang="en-AU" sz="2800" dirty="0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1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7" name="Group 86"/>
          <p:cNvGrpSpPr/>
          <p:nvPr/>
        </p:nvGrpSpPr>
        <p:grpSpPr>
          <a:xfrm>
            <a:off x="7377044" y="1716707"/>
            <a:ext cx="965628" cy="562585"/>
            <a:chOff x="7377044" y="2305987"/>
            <a:chExt cx="965628" cy="562585"/>
          </a:xfrm>
        </p:grpSpPr>
        <p:sp>
          <p:nvSpPr>
            <p:cNvPr id="38" name="TextBox 37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</a:t>
              </a:r>
              <a:endParaRPr lang="en-AU" sz="2800" dirty="0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9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7" name="Group 76"/>
          <p:cNvGrpSpPr/>
          <p:nvPr/>
        </p:nvGrpSpPr>
        <p:grpSpPr>
          <a:xfrm>
            <a:off x="7377044" y="3779426"/>
            <a:ext cx="1148371" cy="562585"/>
            <a:chOff x="7377044" y="4368706"/>
            <a:chExt cx="1148371" cy="562585"/>
          </a:xfrm>
        </p:grpSpPr>
        <p:grpSp>
          <p:nvGrpSpPr>
            <p:cNvPr id="95" name="Group 94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7" name="&quot;No&quot; Symbol 96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$0</a:t>
              </a:r>
              <a:endParaRPr lang="en-AU" sz="2800" dirty="0"/>
            </a:p>
          </p:txBody>
        </p:sp>
      </p:grp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Project data</a:t>
            </a:r>
            <a:endParaRPr lang="en-AU" sz="3600" u="sng" dirty="0"/>
          </a:p>
        </p:txBody>
      </p:sp>
      <p:sp>
        <p:nvSpPr>
          <p:cNvPr id="2" name="Oval 1"/>
          <p:cNvSpPr/>
          <p:nvPr/>
        </p:nvSpPr>
        <p:spPr>
          <a:xfrm>
            <a:off x="533571" y="2311104"/>
            <a:ext cx="776851" cy="734123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Oval 87"/>
          <p:cNvSpPr/>
          <p:nvPr/>
        </p:nvSpPr>
        <p:spPr>
          <a:xfrm>
            <a:off x="396134" y="3592437"/>
            <a:ext cx="842096" cy="795779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122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61" y="138246"/>
            <a:ext cx="4797213" cy="1165250"/>
          </a:xfrm>
        </p:spPr>
        <p:txBody>
          <a:bodyPr>
            <a:noAutofit/>
          </a:bodyPr>
          <a:lstStyle/>
          <a:p>
            <a:r>
              <a:rPr lang="en-AU" sz="4000" b="1" dirty="0" smtClean="0"/>
              <a:t>New Zealand </a:t>
            </a:r>
            <a:r>
              <a:rPr lang="en-AU" sz="4000" b="1" dirty="0" smtClean="0"/>
              <a:t/>
            </a:r>
            <a:br>
              <a:rPr lang="en-AU" sz="4000" b="1" dirty="0" smtClean="0"/>
            </a:br>
            <a:r>
              <a:rPr lang="en-AU" sz="4000" b="1" dirty="0" smtClean="0"/>
              <a:t>case </a:t>
            </a:r>
            <a:r>
              <a:rPr lang="en-AU" sz="4000" b="1" dirty="0" smtClean="0"/>
              <a:t>study</a:t>
            </a:r>
            <a:endParaRPr lang="en-AU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593056"/>
            <a:ext cx="4614333" cy="3596164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Projects for 62 imperilled bird species</a:t>
            </a:r>
          </a:p>
          <a:p>
            <a:endParaRPr lang="en-AU" dirty="0"/>
          </a:p>
          <a:p>
            <a:r>
              <a:rPr lang="en-AU" dirty="0" smtClean="0"/>
              <a:t>1,218 </a:t>
            </a:r>
            <a:r>
              <a:rPr lang="en-AU" dirty="0" smtClean="0"/>
              <a:t>different actions</a:t>
            </a:r>
          </a:p>
          <a:p>
            <a:endParaRPr lang="en-AU" dirty="0"/>
          </a:p>
          <a:p>
            <a:r>
              <a:rPr lang="en-AU" dirty="0" smtClean="0"/>
              <a:t>Many actions shared between projects for different species</a:t>
            </a:r>
          </a:p>
          <a:p>
            <a:endParaRPr lang="en-AU" dirty="0" smtClean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5441320" y="4774168"/>
            <a:ext cx="370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2019 Methods </a:t>
            </a:r>
            <a:r>
              <a:rPr lang="en-AU" dirty="0" err="1" smtClean="0"/>
              <a:t>Ecol</a:t>
            </a:r>
            <a:r>
              <a:rPr lang="en-AU" dirty="0" smtClean="0"/>
              <a:t> </a:t>
            </a:r>
            <a:r>
              <a:rPr lang="en-AU" dirty="0" err="1" smtClean="0"/>
              <a:t>Evol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855" y="138246"/>
            <a:ext cx="4377947" cy="443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3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37" y="279401"/>
            <a:ext cx="4737100" cy="4737100"/>
          </a:xfrm>
        </p:spPr>
      </p:pic>
      <p:sp>
        <p:nvSpPr>
          <p:cNvPr id="5" name="TextBox 4"/>
          <p:cNvSpPr txBox="1"/>
          <p:nvPr/>
        </p:nvSpPr>
        <p:spPr>
          <a:xfrm>
            <a:off x="5718" y="4774168"/>
            <a:ext cx="370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2019 Methods </a:t>
            </a:r>
            <a:r>
              <a:rPr lang="en-AU" dirty="0" err="1" smtClean="0"/>
              <a:t>Ecol</a:t>
            </a:r>
            <a:r>
              <a:rPr lang="en-AU" dirty="0" smtClean="0"/>
              <a:t> </a:t>
            </a:r>
            <a:r>
              <a:rPr lang="en-AU" dirty="0" err="1" smtClean="0"/>
              <a:t>Evol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156653" y="279401"/>
            <a:ext cx="40721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Exact </a:t>
            </a:r>
            <a:r>
              <a:rPr lang="en-AU" sz="2400" dirty="0" smtClean="0"/>
              <a:t>algorithms </a:t>
            </a:r>
            <a:r>
              <a:rPr lang="en-AU" sz="2400" dirty="0"/>
              <a:t>always </a:t>
            </a:r>
            <a:r>
              <a:rPr lang="en-AU" sz="2400" dirty="0" smtClean="0"/>
              <a:t>best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Ranking and heuristic </a:t>
            </a:r>
            <a:r>
              <a:rPr lang="en-AU" sz="2400" dirty="0" smtClean="0"/>
              <a:t>algorithms </a:t>
            </a:r>
            <a:r>
              <a:rPr lang="en-AU" sz="2400" dirty="0"/>
              <a:t>sometimes produced optimal </a:t>
            </a:r>
            <a:r>
              <a:rPr lang="en-AU" sz="2400" dirty="0" smtClean="0"/>
              <a:t>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Randomly funding projects sometimes </a:t>
            </a:r>
            <a:r>
              <a:rPr lang="en-AU" sz="2400" dirty="0" smtClean="0"/>
              <a:t>produced better plans than </a:t>
            </a:r>
            <a:r>
              <a:rPr lang="en-AU" sz="2400" dirty="0"/>
              <a:t>ranking and heuristic </a:t>
            </a:r>
            <a:r>
              <a:rPr lang="en-AU" sz="2400" dirty="0" smtClean="0"/>
              <a:t>algorithms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4237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72000" y="0"/>
            <a:ext cx="9216000" cy="1897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 smtClean="0"/>
              <a:t>How can we get a better conservation </a:t>
            </a:r>
            <a:r>
              <a:rPr lang="en-AU" sz="4800" dirty="0" smtClean="0"/>
              <a:t>decision?</a:t>
            </a:r>
            <a:endParaRPr lang="en-A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1894985" y="2177561"/>
            <a:ext cx="494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(1) Better algorithms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0053" y="2978092"/>
            <a:ext cx="351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/>
              <a:t>(2) Better data</a:t>
            </a:r>
            <a:endParaRPr lang="en-AU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1914125" y="3778623"/>
            <a:ext cx="490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(3) Better surrogates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1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348271" y="2404869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8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407114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30000">
                <a:srgbClr val="813B84"/>
              </a:gs>
              <a:gs pos="46000">
                <a:srgbClr val="9B4C59"/>
              </a:gs>
              <a:gs pos="0">
                <a:srgbClr val="7030A0"/>
              </a:gs>
              <a:gs pos="100000">
                <a:srgbClr val="C3651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40431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40431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217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459920" y="3312789"/>
            <a:ext cx="1053510" cy="4072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030888" y="3177987"/>
            <a:ext cx="1037923" cy="6482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237731" y="2842694"/>
            <a:ext cx="1031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plan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386983" y="2888861"/>
            <a:ext cx="1989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understanding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of biodiversity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18475" y="352672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6" name="TextBox 125"/>
          <p:cNvSpPr txBox="1"/>
          <p:nvPr/>
        </p:nvSpPr>
        <p:spPr>
          <a:xfrm>
            <a:off x="139973" y="3048714"/>
            <a:ext cx="20666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Genetic samples</a:t>
            </a:r>
            <a:endParaRPr lang="en-AU" sz="2200" dirty="0"/>
          </a:p>
        </p:txBody>
      </p:sp>
      <p:sp>
        <p:nvSpPr>
          <p:cNvPr id="127" name="Rectangle 126"/>
          <p:cNvSpPr/>
          <p:nvPr/>
        </p:nvSpPr>
        <p:spPr>
          <a:xfrm>
            <a:off x="106340" y="306505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0" name="Picture 129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29" y="429275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32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82" y="429633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33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35" y="350674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5" name="Straight Connector 13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42" name="Freeform 141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3" name="Rectangle 142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4" name="Rectangle 143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5" name="Rectangle 144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46" name="Group 14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47" name="Rectangle 14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09" name="Freeform 208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Freeform 209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TextBox 210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3" name="Straight Connector 212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47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20" y="1556192"/>
            <a:ext cx="2758820" cy="2205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66" y="1541726"/>
            <a:ext cx="2795018" cy="2234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10" y="1556192"/>
            <a:ext cx="2750801" cy="2198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925" y="66347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AU" sz="3600" dirty="0">
                <a:latin typeface="+mn-lt"/>
              </a:rPr>
              <a:t>Conservation planning for adaptive and neutral evolutionary processes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8320" y="1060519"/>
            <a:ext cx="1988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AU" sz="2800" i="1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Rana </a:t>
            </a:r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iberica</a:t>
            </a:r>
            <a:endParaRPr lang="en-AU" sz="2800" i="1" dirty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  <p:pic>
        <p:nvPicPr>
          <p:cNvPr id="2050" name="Picture 2" descr="Rana-iberica-La-Vera-20071111 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9" t="21390" r="7325" b="9549"/>
          <a:stretch/>
        </p:blipFill>
        <p:spPr bwMode="auto">
          <a:xfrm>
            <a:off x="6834366" y="3521602"/>
            <a:ext cx="1904783" cy="1462122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ucn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245" y="2996174"/>
            <a:ext cx="870034" cy="87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elobates cultripes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t="23373" b="7007"/>
          <a:stretch/>
        </p:blipFill>
        <p:spPr bwMode="auto">
          <a:xfrm>
            <a:off x="3954793" y="3582200"/>
            <a:ext cx="1815425" cy="1340927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61481" y="1060519"/>
            <a:ext cx="2914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Pelobates</a:t>
            </a:r>
            <a:r>
              <a:rPr lang="en-AU" sz="2800" i="1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 </a:t>
            </a:r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cultripes</a:t>
            </a:r>
            <a:endParaRPr lang="en-AU" sz="2800" i="1" dirty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2220" y="1060519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Hyla</a:t>
            </a:r>
            <a:r>
              <a:rPr lang="en-AU" sz="2800" i="1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 </a:t>
            </a:r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molleri</a:t>
            </a:r>
            <a:endParaRPr lang="en-AU" sz="2800" i="1" dirty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  <p:pic>
        <p:nvPicPr>
          <p:cNvPr id="13" name="Picture 2" descr="Image result for hyla moller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69" y="3520221"/>
            <a:ext cx="2187905" cy="1464884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iucn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465" y="3261115"/>
            <a:ext cx="870034" cy="87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25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1514986" y="1251029"/>
            <a:ext cx="0" cy="26184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514986" y="3859755"/>
            <a:ext cx="4612214" cy="1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997367" y="396581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2000</a:t>
            </a:r>
            <a:endParaRPr lang="en-AU" sz="3200" dirty="0"/>
          </a:p>
        </p:txBody>
      </p:sp>
      <p:sp>
        <p:nvSpPr>
          <p:cNvPr id="68" name="TextBox 67"/>
          <p:cNvSpPr txBox="1"/>
          <p:nvPr/>
        </p:nvSpPr>
        <p:spPr>
          <a:xfrm>
            <a:off x="5543359" y="3965810"/>
            <a:ext cx="1285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Future</a:t>
            </a:r>
            <a:endParaRPr lang="en-AU" sz="3200" dirty="0"/>
          </a:p>
        </p:txBody>
      </p:sp>
      <p:cxnSp>
        <p:nvCxnSpPr>
          <p:cNvPr id="2052" name="Straight Connector 2051"/>
          <p:cNvCxnSpPr/>
          <p:nvPr/>
        </p:nvCxnSpPr>
        <p:spPr>
          <a:xfrm>
            <a:off x="2541944" y="3861135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52472" y="3859756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550267" y="2298638"/>
            <a:ext cx="1882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Biodiversity</a:t>
            </a:r>
            <a:endParaRPr lang="en-AU" sz="2800" dirty="0"/>
          </a:p>
        </p:txBody>
      </p:sp>
      <p:sp>
        <p:nvSpPr>
          <p:cNvPr id="19" name="Right Arrow 18"/>
          <p:cNvSpPr/>
          <p:nvPr/>
        </p:nvSpPr>
        <p:spPr>
          <a:xfrm rot="16200000">
            <a:off x="446222" y="1529909"/>
            <a:ext cx="110918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ight Arrow 31"/>
          <p:cNvSpPr/>
          <p:nvPr/>
        </p:nvSpPr>
        <p:spPr>
          <a:xfrm rot="5400000">
            <a:off x="405111" y="2988338"/>
            <a:ext cx="119140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reeform 28"/>
          <p:cNvSpPr/>
          <p:nvPr/>
        </p:nvSpPr>
        <p:spPr>
          <a:xfrm>
            <a:off x="2971687" y="2581153"/>
            <a:ext cx="3131980" cy="1013467"/>
          </a:xfrm>
          <a:custGeom>
            <a:avLst/>
            <a:gdLst>
              <a:gd name="connsiteX0" fmla="*/ 0 w 3599727"/>
              <a:gd name="connsiteY0" fmla="*/ 0 h 1099595"/>
              <a:gd name="connsiteX1" fmla="*/ 1921398 w 3599727"/>
              <a:gd name="connsiteY1" fmla="*/ 879676 h 1099595"/>
              <a:gd name="connsiteX2" fmla="*/ 3599727 w 3599727"/>
              <a:gd name="connsiteY2" fmla="*/ 1099595 h 109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Freeform 34"/>
          <p:cNvSpPr/>
          <p:nvPr/>
        </p:nvSpPr>
        <p:spPr>
          <a:xfrm>
            <a:off x="1663748" y="1805649"/>
            <a:ext cx="1307940" cy="775503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TextBox 36"/>
          <p:cNvSpPr txBox="1"/>
          <p:nvPr/>
        </p:nvSpPr>
        <p:spPr>
          <a:xfrm>
            <a:off x="6253230" y="3267660"/>
            <a:ext cx="195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i="1" dirty="0" smtClean="0"/>
              <a:t>Status quo</a:t>
            </a:r>
            <a:endParaRPr lang="en-AU" sz="3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409769" y="662804"/>
            <a:ext cx="1081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/>
              <a:t>Now</a:t>
            </a:r>
            <a:endParaRPr lang="en-AU" sz="3600" b="1" dirty="0"/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2950495" y="1251029"/>
            <a:ext cx="37339" cy="261843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97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2" y="1716790"/>
            <a:ext cx="1947883" cy="15569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3" y="3454986"/>
            <a:ext cx="1966921" cy="1572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82" y="1714913"/>
            <a:ext cx="1950231" cy="155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81" y="3461655"/>
            <a:ext cx="1950232" cy="155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6267" y="790795"/>
            <a:ext cx="14795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Adaptive</a:t>
            </a:r>
          </a:p>
          <a:p>
            <a:pPr algn="ctr"/>
            <a:r>
              <a:rPr lang="en-AU" sz="2800" dirty="0" smtClean="0"/>
              <a:t>clusters</a:t>
            </a:r>
            <a:endParaRPr lang="en-A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857830" y="790795"/>
            <a:ext cx="12883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Climate</a:t>
            </a:r>
          </a:p>
          <a:p>
            <a:pPr algn="ctr"/>
            <a:r>
              <a:rPr lang="en-AU" sz="2800" dirty="0" err="1" smtClean="0"/>
              <a:t>refugia</a:t>
            </a:r>
            <a:endParaRPr lang="en-AU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54" y="1715851"/>
            <a:ext cx="1950232" cy="155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54" y="3461655"/>
            <a:ext cx="1950233" cy="155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445" y="3461655"/>
            <a:ext cx="1950232" cy="155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445" y="1715851"/>
            <a:ext cx="1950232" cy="155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17437" y="790795"/>
            <a:ext cx="23030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Individual</a:t>
            </a:r>
          </a:p>
          <a:p>
            <a:pPr algn="ctr"/>
            <a:r>
              <a:rPr lang="en-AU" sz="2800" dirty="0" smtClean="0"/>
              <a:t>heterozygosity</a:t>
            </a:r>
            <a:endParaRPr lang="en-AU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313993" y="790795"/>
            <a:ext cx="12991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Neutral</a:t>
            </a:r>
          </a:p>
          <a:p>
            <a:pPr algn="ctr"/>
            <a:r>
              <a:rPr lang="en-AU" sz="2800" dirty="0" smtClean="0"/>
              <a:t>clusters</a:t>
            </a:r>
            <a:endParaRPr lang="en-AU" sz="2800" dirty="0"/>
          </a:p>
        </p:txBody>
      </p:sp>
      <p:sp>
        <p:nvSpPr>
          <p:cNvPr id="20" name="Rectangle 19"/>
          <p:cNvSpPr/>
          <p:nvPr/>
        </p:nvSpPr>
        <p:spPr>
          <a:xfrm>
            <a:off x="979460" y="-41263"/>
            <a:ext cx="2990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u="sng" dirty="0" smtClean="0"/>
              <a:t>Adaptive processes</a:t>
            </a:r>
            <a:endParaRPr lang="en-AU" sz="2800" u="sng" dirty="0"/>
          </a:p>
        </p:txBody>
      </p:sp>
      <p:sp>
        <p:nvSpPr>
          <p:cNvPr id="21" name="Rectangle 20"/>
          <p:cNvSpPr/>
          <p:nvPr/>
        </p:nvSpPr>
        <p:spPr>
          <a:xfrm>
            <a:off x="5620869" y="-22107"/>
            <a:ext cx="2786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u="sng" dirty="0" smtClean="0"/>
              <a:t>Neutral processes</a:t>
            </a:r>
            <a:endParaRPr lang="en-AU" sz="2800" u="sng" dirty="0"/>
          </a:p>
        </p:txBody>
      </p:sp>
      <p:sp>
        <p:nvSpPr>
          <p:cNvPr id="27" name="Down Arrow 26"/>
          <p:cNvSpPr/>
          <p:nvPr/>
        </p:nvSpPr>
        <p:spPr>
          <a:xfrm>
            <a:off x="877399" y="481957"/>
            <a:ext cx="597309" cy="2992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  <p:sp>
        <p:nvSpPr>
          <p:cNvPr id="28" name="Down Arrow 27"/>
          <p:cNvSpPr/>
          <p:nvPr/>
        </p:nvSpPr>
        <p:spPr>
          <a:xfrm>
            <a:off x="3203358" y="481957"/>
            <a:ext cx="597309" cy="2992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  <p:sp>
        <p:nvSpPr>
          <p:cNvPr id="29" name="Down Arrow 28"/>
          <p:cNvSpPr/>
          <p:nvPr/>
        </p:nvSpPr>
        <p:spPr>
          <a:xfrm>
            <a:off x="5646733" y="481957"/>
            <a:ext cx="597309" cy="2992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Down Arrow 29"/>
          <p:cNvSpPr/>
          <p:nvPr/>
        </p:nvSpPr>
        <p:spPr>
          <a:xfrm>
            <a:off x="7725241" y="481957"/>
            <a:ext cx="597309" cy="2992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/>
          <p:cNvSpPr txBox="1"/>
          <p:nvPr/>
        </p:nvSpPr>
        <p:spPr>
          <a:xfrm>
            <a:off x="4259676" y="104868"/>
            <a:ext cx="930063" cy="707886"/>
          </a:xfrm>
          <a:prstGeom prst="rect">
            <a:avLst/>
          </a:prstGeom>
          <a:solidFill>
            <a:schemeClr val="bg1"/>
          </a:solidFill>
          <a:ln w="31750" cap="rnd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 defTabSz="685800"/>
            <a:r>
              <a:rPr lang="en-AU" sz="2000" b="1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Hyla</a:t>
            </a:r>
            <a:r>
              <a:rPr lang="en-AU" sz="2000" b="1" i="1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 </a:t>
            </a:r>
            <a:endParaRPr lang="en-AU" sz="2000" b="1" i="1" dirty="0" smtClean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  <a:p>
            <a:pPr algn="ctr" defTabSz="685800"/>
            <a:r>
              <a:rPr lang="en-AU" sz="2000" b="1" i="1" dirty="0" err="1" smtClean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molleri</a:t>
            </a:r>
            <a:endParaRPr lang="en-AU" sz="2000" b="1" i="1" dirty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3024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320" y="-81280"/>
            <a:ext cx="8229600" cy="857250"/>
          </a:xfrm>
        </p:spPr>
        <p:txBody>
          <a:bodyPr/>
          <a:lstStyle/>
          <a:p>
            <a:r>
              <a:rPr lang="en-AU" dirty="0" smtClean="0"/>
              <a:t>Prioritizations 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450734" y="4023157"/>
            <a:ext cx="3746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Plan with evolutionary </a:t>
            </a:r>
          </a:p>
          <a:p>
            <a:pPr algn="ctr"/>
            <a:r>
              <a:rPr lang="en-AU" sz="2800" dirty="0" smtClean="0"/>
              <a:t>attributes</a:t>
            </a:r>
            <a:endParaRPr lang="en-A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729760" y="43289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5392591" y="4067332"/>
            <a:ext cx="2854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Conventional plan</a:t>
            </a:r>
            <a:endParaRPr lang="en-AU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58" y="656702"/>
            <a:ext cx="4228456" cy="338759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891206" y="996871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4705858" y="2375104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4968714" y="721566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6" y="656702"/>
            <a:ext cx="4228456" cy="3387599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395034" y="996871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209686" y="2375104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472542" y="721566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/>
          <p:cNvSpPr txBox="1"/>
          <p:nvPr/>
        </p:nvSpPr>
        <p:spPr>
          <a:xfrm>
            <a:off x="5192974" y="4489895"/>
            <a:ext cx="3254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Only costs 9%</a:t>
            </a:r>
            <a:r>
              <a:rPr lang="en-AU" sz="3200" b="1" u="sng" dirty="0">
                <a:solidFill>
                  <a:srgbClr val="FFFF00"/>
                </a:solidFill>
              </a:rPr>
              <a:t> </a:t>
            </a:r>
            <a:r>
              <a:rPr lang="en-AU" sz="3200" b="1" u="sng" dirty="0" smtClean="0">
                <a:solidFill>
                  <a:srgbClr val="FFFF00"/>
                </a:solidFill>
              </a:rPr>
              <a:t>less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75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67" y="445130"/>
            <a:ext cx="8229600" cy="3852550"/>
          </a:xfrm>
        </p:spPr>
        <p:txBody>
          <a:bodyPr>
            <a:noAutofit/>
          </a:bodyPr>
          <a:lstStyle/>
          <a:p>
            <a:r>
              <a:rPr lang="en-AU" sz="6600" dirty="0" smtClean="0"/>
              <a:t>However, more data isn’t always better…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410395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5733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379041" y="2697257"/>
            <a:ext cx="7519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92" name="TextBox 91"/>
          <p:cNvSpPr txBox="1"/>
          <p:nvPr/>
        </p:nvSpPr>
        <p:spPr>
          <a:xfrm>
            <a:off x="5321309" y="2404353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93" name="TextBox 92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94" name="TextBox 93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95" name="Straight Connector 9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71" name="Freeform 170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Rectangle 171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 172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Rectangle 17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75" name="Group 174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76" name="Rectangle 175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15" name="Freeform 21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7" name="TextBox 21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8" name="Straight Connector 217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65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79" name="Group 178"/>
          <p:cNvGrpSpPr/>
          <p:nvPr/>
        </p:nvGrpSpPr>
        <p:grpSpPr>
          <a:xfrm>
            <a:off x="3744678" y="1041622"/>
            <a:ext cx="602036" cy="934370"/>
            <a:chOff x="1455782" y="1034321"/>
            <a:chExt cx="602036" cy="934370"/>
          </a:xfrm>
        </p:grpSpPr>
        <p:sp>
          <p:nvSpPr>
            <p:cNvPr id="183" name="TextBox 182"/>
            <p:cNvSpPr txBox="1"/>
            <p:nvPr/>
          </p:nvSpPr>
          <p:spPr>
            <a:xfrm>
              <a:off x="1745578" y="103432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1745578" y="144547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1455782" y="144547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5733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379041" y="2697257"/>
            <a:ext cx="7519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/>
          <p:cNvSpPr txBox="1"/>
          <p:nvPr/>
        </p:nvSpPr>
        <p:spPr>
          <a:xfrm>
            <a:off x="7345543" y="2842694"/>
            <a:ext cx="1295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4827334" y="2842694"/>
            <a:ext cx="1843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management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566439" y="2842694"/>
            <a:ext cx="1122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More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surveys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2913420" y="2842694"/>
            <a:ext cx="1098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models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1450695" y="993497"/>
            <a:ext cx="602036" cy="934370"/>
            <a:chOff x="1455782" y="1034321"/>
            <a:chExt cx="602036" cy="934370"/>
          </a:xfrm>
        </p:grpSpPr>
        <p:sp>
          <p:nvSpPr>
            <p:cNvPr id="98" name="TextBox 97"/>
            <p:cNvSpPr txBox="1"/>
            <p:nvPr/>
          </p:nvSpPr>
          <p:spPr>
            <a:xfrm>
              <a:off x="1745578" y="103432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745578" y="144547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455782" y="144547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92" name="TextBox 91"/>
          <p:cNvSpPr txBox="1"/>
          <p:nvPr/>
        </p:nvSpPr>
        <p:spPr>
          <a:xfrm>
            <a:off x="5321309" y="2404353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93" name="TextBox 92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95" name="Straight Connector 9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71" name="Freeform 170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Rectangle 171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 172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Rectangle 17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75" name="Group 174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76" name="Rectangle 175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15" name="Freeform 21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6" name="Freeform 215"/>
          <p:cNvSpPr/>
          <p:nvPr/>
        </p:nvSpPr>
        <p:spPr>
          <a:xfrm>
            <a:off x="7777941" y="570160"/>
            <a:ext cx="995089" cy="394386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7" name="TextBox 21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8" name="Straight Connector 217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30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/>
          <p:cNvCxnSpPr>
            <a:stCxn id="6" idx="3"/>
            <a:endCxn id="7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  <a:endCxn id="11" idx="1"/>
          </p:cNvCxnSpPr>
          <p:nvPr/>
        </p:nvCxnSpPr>
        <p:spPr>
          <a:xfrm flipV="1">
            <a:off x="4545406" y="2696741"/>
            <a:ext cx="775903" cy="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3"/>
            <a:endCxn id="13" idx="1"/>
          </p:cNvCxnSpPr>
          <p:nvPr/>
        </p:nvCxnSpPr>
        <p:spPr>
          <a:xfrm>
            <a:off x="6225724" y="2696741"/>
            <a:ext cx="905241" cy="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88" name="Down Arrow 87"/>
          <p:cNvSpPr/>
          <p:nvPr/>
        </p:nvSpPr>
        <p:spPr>
          <a:xfrm>
            <a:off x="7698195" y="2118852"/>
            <a:ext cx="590308" cy="3723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5321309" y="2404353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76" name="Down Arrow 75"/>
          <p:cNvSpPr/>
          <p:nvPr/>
        </p:nvSpPr>
        <p:spPr>
          <a:xfrm>
            <a:off x="5453746" y="2120326"/>
            <a:ext cx="590308" cy="3723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 rot="10800000">
            <a:off x="832432" y="2135193"/>
            <a:ext cx="590308" cy="37237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sp>
        <p:nvSpPr>
          <p:cNvPr id="32" name="Down Arrow 31"/>
          <p:cNvSpPr/>
          <p:nvPr/>
        </p:nvSpPr>
        <p:spPr>
          <a:xfrm rot="10800000">
            <a:off x="3167456" y="2120325"/>
            <a:ext cx="590308" cy="37237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/>
          <p:cNvGrpSpPr/>
          <p:nvPr/>
        </p:nvGrpSpPr>
        <p:grpSpPr>
          <a:xfrm>
            <a:off x="4643482" y="107022"/>
            <a:ext cx="2133914" cy="1913509"/>
            <a:chOff x="4643482" y="107022"/>
            <a:chExt cx="2133914" cy="1913509"/>
          </a:xfrm>
        </p:grpSpPr>
        <p:sp>
          <p:nvSpPr>
            <p:cNvPr id="119" name="Rectangle 118"/>
            <p:cNvSpPr/>
            <p:nvPr/>
          </p:nvSpPr>
          <p:spPr>
            <a:xfrm>
              <a:off x="4643482" y="108495"/>
              <a:ext cx="2133914" cy="191203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799172" y="107022"/>
              <a:ext cx="16569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200" dirty="0" smtClean="0"/>
                <a:t>Prioritization</a:t>
              </a:r>
              <a:endParaRPr lang="en-AU" sz="2200" dirty="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783064" y="576577"/>
              <a:ext cx="1909644" cy="134669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FF0000"/>
              </a:fgClr>
              <a:bgClr>
                <a:schemeClr val="tx1">
                  <a:lumMod val="50000"/>
                </a:schemeClr>
              </a:bgClr>
            </a:patt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907906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395744" y="908440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127501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5883582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5639663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151825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371421" y="908440"/>
              <a:ext cx="196446" cy="196446"/>
            </a:xfrm>
            <a:prstGeom prst="rect">
              <a:avLst/>
            </a:prstGeom>
            <a:pattFill prst="lgCheck">
              <a:fgClr>
                <a:srgbClr val="FF0000"/>
              </a:fgClr>
              <a:bgClr>
                <a:schemeClr val="tx1">
                  <a:lumMod val="50000"/>
                </a:schemeClr>
              </a:bgClr>
            </a:patt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907906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395744" y="1148922"/>
              <a:ext cx="196446" cy="196446"/>
            </a:xfrm>
            <a:prstGeom prst="rect">
              <a:avLst/>
            </a:prstGeom>
            <a:pattFill prst="lgCheck">
              <a:fgClr>
                <a:srgbClr val="FF0000"/>
              </a:fgClr>
              <a:bgClr>
                <a:schemeClr val="tx1">
                  <a:lumMod val="50000"/>
                </a:schemeClr>
              </a:bgClr>
            </a:patt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127501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883582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5639663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5151825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6371421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4907906" y="1389404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5395744" y="1394958"/>
              <a:ext cx="196446" cy="196446"/>
            </a:xfrm>
            <a:prstGeom prst="rect">
              <a:avLst/>
            </a:prstGeom>
            <a:pattFill prst="lgCheck">
              <a:fgClr>
                <a:srgbClr val="FF0000"/>
              </a:fgClr>
              <a:bgClr>
                <a:schemeClr val="tx1">
                  <a:lumMod val="50000"/>
                </a:schemeClr>
              </a:bgClr>
            </a:patt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6127501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883582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639663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151825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371421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907906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1896" y="92154"/>
            <a:ext cx="2231380" cy="1928377"/>
            <a:chOff x="11896" y="92154"/>
            <a:chExt cx="2231380" cy="1928377"/>
          </a:xfrm>
        </p:grpSpPr>
        <p:sp>
          <p:nvSpPr>
            <p:cNvPr id="115" name="Rectangle 114"/>
            <p:cNvSpPr/>
            <p:nvPr/>
          </p:nvSpPr>
          <p:spPr>
            <a:xfrm>
              <a:off x="172764" y="570160"/>
              <a:ext cx="1909644" cy="134669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896" y="92154"/>
              <a:ext cx="22313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200" dirty="0" smtClean="0"/>
                <a:t>Ecological surveys</a:t>
              </a:r>
              <a:endParaRPr lang="en-AU" sz="2200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0629" y="108495"/>
              <a:ext cx="2133914" cy="191203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0" name="Picture 159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43" y="740358"/>
              <a:ext cx="324155" cy="324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160" descr="http://phylopic.org/assets/images/submissions/c07ce7b7-5fb5-484f-83a0-567bb0795e18.thumb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9482" y="705955"/>
              <a:ext cx="316898" cy="31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161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118" y="1336197"/>
              <a:ext cx="428599" cy="428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16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378" y="680357"/>
              <a:ext cx="324155" cy="324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163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920" y="1141328"/>
              <a:ext cx="324155" cy="324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164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271" y="1339777"/>
              <a:ext cx="428599" cy="428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165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724" y="550186"/>
              <a:ext cx="428599" cy="428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0" name="Group 169"/>
            <p:cNvGrpSpPr/>
            <p:nvPr/>
          </p:nvGrpSpPr>
          <p:grpSpPr>
            <a:xfrm>
              <a:off x="335803" y="1034321"/>
              <a:ext cx="1722015" cy="934370"/>
              <a:chOff x="335803" y="1034321"/>
              <a:chExt cx="1722015" cy="934370"/>
            </a:xfrm>
          </p:grpSpPr>
          <p:grpSp>
            <p:nvGrpSpPr>
              <p:cNvPr id="171" name="Group 170"/>
              <p:cNvGrpSpPr/>
              <p:nvPr/>
            </p:nvGrpSpPr>
            <p:grpSpPr>
              <a:xfrm>
                <a:off x="1455782" y="1034321"/>
                <a:ext cx="602036" cy="934370"/>
                <a:chOff x="1455782" y="1034321"/>
                <a:chExt cx="602036" cy="934370"/>
              </a:xfrm>
            </p:grpSpPr>
            <p:sp>
              <p:nvSpPr>
                <p:cNvPr id="175" name="TextBox 174"/>
                <p:cNvSpPr txBox="1"/>
                <p:nvPr/>
              </p:nvSpPr>
              <p:spPr>
                <a:xfrm>
                  <a:off x="1745578" y="103432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76" name="TextBox 175"/>
                <p:cNvSpPr txBox="1"/>
                <p:nvPr/>
              </p:nvSpPr>
              <p:spPr>
                <a:xfrm>
                  <a:off x="1745578" y="144547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77" name="TextBox 176"/>
                <p:cNvSpPr txBox="1"/>
                <p:nvPr/>
              </p:nvSpPr>
              <p:spPr>
                <a:xfrm>
                  <a:off x="1455782" y="144547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72" name="TextBox 171"/>
              <p:cNvSpPr txBox="1"/>
              <p:nvPr/>
            </p:nvSpPr>
            <p:spPr>
              <a:xfrm>
                <a:off x="1455782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1126139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35803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2315079" y="107022"/>
            <a:ext cx="2217595" cy="1913509"/>
            <a:chOff x="2315079" y="107022"/>
            <a:chExt cx="2217595" cy="1913509"/>
          </a:xfrm>
        </p:grpSpPr>
        <p:sp>
          <p:nvSpPr>
            <p:cNvPr id="120" name="Rectangle 119"/>
            <p:cNvSpPr/>
            <p:nvPr/>
          </p:nvSpPr>
          <p:spPr>
            <a:xfrm>
              <a:off x="2360571" y="108495"/>
              <a:ext cx="2133914" cy="191203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315079" y="107022"/>
              <a:ext cx="22175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200" dirty="0" smtClean="0"/>
                <a:t>Distribution maps</a:t>
              </a:r>
              <a:endParaRPr lang="en-AU" sz="2200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460787" y="576577"/>
              <a:ext cx="1909644" cy="134669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7" name="Oval 166"/>
            <p:cNvSpPr/>
            <p:nvPr/>
          </p:nvSpPr>
          <p:spPr>
            <a:xfrm>
              <a:off x="2522903" y="720420"/>
              <a:ext cx="908385" cy="703865"/>
            </a:xfrm>
            <a:prstGeom prst="ellipse">
              <a:avLst/>
            </a:prstGeom>
            <a:solidFill>
              <a:srgbClr val="2280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8" name="Oval 167"/>
            <p:cNvSpPr/>
            <p:nvPr/>
          </p:nvSpPr>
          <p:spPr>
            <a:xfrm>
              <a:off x="3774171" y="678864"/>
              <a:ext cx="501192" cy="552122"/>
            </a:xfrm>
            <a:prstGeom prst="ellipse">
              <a:avLst/>
            </a:prstGeom>
            <a:solidFill>
              <a:srgbClr val="6F8E3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9" name="Flowchart: Manual Operation 242"/>
            <p:cNvSpPr/>
            <p:nvPr/>
          </p:nvSpPr>
          <p:spPr>
            <a:xfrm rot="10800000">
              <a:off x="2600904" y="720418"/>
              <a:ext cx="1095262" cy="1111467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4066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401"/>
                <a:gd name="connsiteX1" fmla="*/ 10000 w 10000"/>
                <a:gd name="connsiteY1" fmla="*/ 0 h 10401"/>
                <a:gd name="connsiteX2" fmla="*/ 5771 w 10000"/>
                <a:gd name="connsiteY2" fmla="*/ 10401 h 10401"/>
                <a:gd name="connsiteX3" fmla="*/ 4066 w 10000"/>
                <a:gd name="connsiteY3" fmla="*/ 10000 h 10401"/>
                <a:gd name="connsiteX4" fmla="*/ 0 w 10000"/>
                <a:gd name="connsiteY4" fmla="*/ 0 h 10401"/>
                <a:gd name="connsiteX0" fmla="*/ 0 w 10000"/>
                <a:gd name="connsiteY0" fmla="*/ 0 h 10401"/>
                <a:gd name="connsiteX1" fmla="*/ 10000 w 10000"/>
                <a:gd name="connsiteY1" fmla="*/ 0 h 10401"/>
                <a:gd name="connsiteX2" fmla="*/ 5771 w 10000"/>
                <a:gd name="connsiteY2" fmla="*/ 10401 h 10401"/>
                <a:gd name="connsiteX3" fmla="*/ 4066 w 10000"/>
                <a:gd name="connsiteY3" fmla="*/ 10000 h 10401"/>
                <a:gd name="connsiteX4" fmla="*/ 0 w 10000"/>
                <a:gd name="connsiteY4" fmla="*/ 0 h 10401"/>
                <a:gd name="connsiteX0" fmla="*/ 0 w 10000"/>
                <a:gd name="connsiteY0" fmla="*/ 0 h 10561"/>
                <a:gd name="connsiteX1" fmla="*/ 10000 w 10000"/>
                <a:gd name="connsiteY1" fmla="*/ 0 h 10561"/>
                <a:gd name="connsiteX2" fmla="*/ 5771 w 10000"/>
                <a:gd name="connsiteY2" fmla="*/ 10401 h 10561"/>
                <a:gd name="connsiteX3" fmla="*/ 4066 w 10000"/>
                <a:gd name="connsiteY3" fmla="*/ 10561 h 10561"/>
                <a:gd name="connsiteX4" fmla="*/ 0 w 10000"/>
                <a:gd name="connsiteY4" fmla="*/ 0 h 10561"/>
                <a:gd name="connsiteX0" fmla="*/ 0 w 10000"/>
                <a:gd name="connsiteY0" fmla="*/ 0 h 10561"/>
                <a:gd name="connsiteX1" fmla="*/ 10000 w 10000"/>
                <a:gd name="connsiteY1" fmla="*/ 0 h 10561"/>
                <a:gd name="connsiteX2" fmla="*/ 5771 w 10000"/>
                <a:gd name="connsiteY2" fmla="*/ 10401 h 10561"/>
                <a:gd name="connsiteX3" fmla="*/ 4066 w 10000"/>
                <a:gd name="connsiteY3" fmla="*/ 10561 h 10561"/>
                <a:gd name="connsiteX4" fmla="*/ 0 w 10000"/>
                <a:gd name="connsiteY4" fmla="*/ 0 h 1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561">
                  <a:moveTo>
                    <a:pt x="0" y="0"/>
                  </a:moveTo>
                  <a:lnTo>
                    <a:pt x="10000" y="0"/>
                  </a:lnTo>
                  <a:cubicBezTo>
                    <a:pt x="8590" y="3467"/>
                    <a:pt x="6121" y="1726"/>
                    <a:pt x="5771" y="10401"/>
                  </a:cubicBezTo>
                  <a:lnTo>
                    <a:pt x="4066" y="10561"/>
                  </a:lnTo>
                  <a:cubicBezTo>
                    <a:pt x="3989" y="1593"/>
                    <a:pt x="1355" y="3520"/>
                    <a:pt x="0" y="0"/>
                  </a:cubicBezTo>
                  <a:close/>
                </a:path>
              </a:pathLst>
            </a:custGeom>
            <a:solidFill>
              <a:srgbClr val="C3651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78" name="Group 177"/>
            <p:cNvGrpSpPr/>
            <p:nvPr/>
          </p:nvGrpSpPr>
          <p:grpSpPr>
            <a:xfrm>
              <a:off x="2624699" y="1041622"/>
              <a:ext cx="1722015" cy="934370"/>
              <a:chOff x="335803" y="1034321"/>
              <a:chExt cx="1722015" cy="934370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1455782" y="1034321"/>
                <a:ext cx="602036" cy="934370"/>
                <a:chOff x="1455782" y="1034321"/>
                <a:chExt cx="602036" cy="934370"/>
              </a:xfrm>
            </p:grpSpPr>
            <p:sp>
              <p:nvSpPr>
                <p:cNvPr id="183" name="TextBox 182"/>
                <p:cNvSpPr txBox="1"/>
                <p:nvPr/>
              </p:nvSpPr>
              <p:spPr>
                <a:xfrm>
                  <a:off x="1745578" y="103432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4" name="TextBox 183"/>
                <p:cNvSpPr txBox="1"/>
                <p:nvPr/>
              </p:nvSpPr>
              <p:spPr>
                <a:xfrm>
                  <a:off x="1745578" y="144547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5" name="TextBox 184"/>
                <p:cNvSpPr txBox="1"/>
                <p:nvPr/>
              </p:nvSpPr>
              <p:spPr>
                <a:xfrm>
                  <a:off x="1455782" y="144547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1455782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1126139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335803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89" name="TextBox 188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190" name="TextBox 189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sp>
        <p:nvSpPr>
          <p:cNvPr id="191" name="TextBox 190"/>
          <p:cNvSpPr txBox="1"/>
          <p:nvPr/>
        </p:nvSpPr>
        <p:spPr>
          <a:xfrm>
            <a:off x="7345543" y="2842694"/>
            <a:ext cx="1295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FFC3B3"/>
                </a:solidFill>
              </a:rPr>
              <a:t>Worse</a:t>
            </a:r>
          </a:p>
          <a:p>
            <a:pPr algn="ctr"/>
            <a:r>
              <a:rPr lang="en-AU" sz="2400" dirty="0" smtClean="0">
                <a:solidFill>
                  <a:srgbClr val="FFC3B3"/>
                </a:solidFill>
              </a:rPr>
              <a:t>outcome</a:t>
            </a:r>
            <a:endParaRPr lang="en-AU" sz="2400" dirty="0">
              <a:solidFill>
                <a:srgbClr val="FFC3B3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827338" y="2842694"/>
            <a:ext cx="1843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FFC3B3"/>
                </a:solidFill>
              </a:rPr>
              <a:t>Poorer</a:t>
            </a:r>
          </a:p>
          <a:p>
            <a:pPr algn="ctr"/>
            <a:r>
              <a:rPr lang="en-AU" sz="2400" dirty="0" smtClean="0">
                <a:solidFill>
                  <a:srgbClr val="FFC3B3"/>
                </a:solidFill>
              </a:rPr>
              <a:t>management</a:t>
            </a:r>
            <a:endParaRPr lang="en-AU" sz="2400" dirty="0">
              <a:solidFill>
                <a:srgbClr val="FFC3B3"/>
              </a:solidFill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566439" y="2842694"/>
            <a:ext cx="1122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More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surveys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2913420" y="2842694"/>
            <a:ext cx="1098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models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cxnSp>
        <p:nvCxnSpPr>
          <p:cNvPr id="237" name="Elbow Connector 236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Elbow Connector 237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118489" y="4112032"/>
            <a:ext cx="2254124" cy="461665"/>
            <a:chOff x="6022630" y="4139937"/>
            <a:chExt cx="2254124" cy="461665"/>
          </a:xfrm>
        </p:grpSpPr>
        <p:sp>
          <p:nvSpPr>
            <p:cNvPr id="244" name="TextBox 243"/>
            <p:cNvSpPr txBox="1"/>
            <p:nvPr/>
          </p:nvSpPr>
          <p:spPr>
            <a:xfrm>
              <a:off x="6022630" y="4139937"/>
              <a:ext cx="1734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>
                  <a:solidFill>
                    <a:srgbClr val="FFC3B3"/>
                  </a:solidFill>
                </a:rPr>
                <a:t>Less funding</a:t>
              </a:r>
              <a:endParaRPr lang="en-AU" sz="2400" dirty="0">
                <a:solidFill>
                  <a:srgbClr val="FFC3B3"/>
                </a:solidFill>
              </a:endParaRPr>
            </a:p>
          </p:txBody>
        </p:sp>
        <p:sp>
          <p:nvSpPr>
            <p:cNvPr id="245" name="Down Arrow 244"/>
            <p:cNvSpPr/>
            <p:nvPr/>
          </p:nvSpPr>
          <p:spPr>
            <a:xfrm>
              <a:off x="7686446" y="4255660"/>
              <a:ext cx="590308" cy="31338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94" name="Freeform 193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5" name="Freeform 19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6" name="Freeform 185"/>
          <p:cNvSpPr/>
          <p:nvPr/>
        </p:nvSpPr>
        <p:spPr>
          <a:xfrm>
            <a:off x="7756047" y="772984"/>
            <a:ext cx="1000022" cy="205802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383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4442" y="-67621"/>
            <a:ext cx="9792884" cy="857250"/>
          </a:xfrm>
        </p:spPr>
        <p:txBody>
          <a:bodyPr>
            <a:normAutofit/>
          </a:bodyPr>
          <a:lstStyle/>
          <a:p>
            <a:r>
              <a:rPr lang="en-AU" sz="3600" dirty="0"/>
              <a:t>Optimizing ecological surveys for conservation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10" y="765226"/>
            <a:ext cx="2650775" cy="3005414"/>
          </a:xfrm>
        </p:spPr>
      </p:pic>
      <p:grpSp>
        <p:nvGrpSpPr>
          <p:cNvPr id="13" name="Group 12"/>
          <p:cNvGrpSpPr/>
          <p:nvPr/>
        </p:nvGrpSpPr>
        <p:grpSpPr>
          <a:xfrm>
            <a:off x="2934364" y="765226"/>
            <a:ext cx="3319201" cy="4146934"/>
            <a:chOff x="2808000" y="770283"/>
            <a:chExt cx="3319201" cy="41469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000" y="770283"/>
              <a:ext cx="3319201" cy="362754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45961" y="4517107"/>
              <a:ext cx="2843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9 imperilled plant species</a:t>
              </a:r>
              <a:endParaRPr lang="en-AU" sz="2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348497" y="3837600"/>
            <a:ext cx="2779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90 places that could potentially be surveyed to</a:t>
            </a:r>
          </a:p>
          <a:p>
            <a:pPr algn="ctr"/>
            <a:r>
              <a:rPr lang="en-AU" dirty="0" smtClean="0"/>
              <a:t>improve existing data</a:t>
            </a:r>
          </a:p>
          <a:p>
            <a:pPr algn="ctr"/>
            <a:endParaRPr lang="en-AU" dirty="0"/>
          </a:p>
        </p:txBody>
      </p:sp>
      <p:grpSp>
        <p:nvGrpSpPr>
          <p:cNvPr id="12" name="Group 11"/>
          <p:cNvGrpSpPr/>
          <p:nvPr/>
        </p:nvGrpSpPr>
        <p:grpSpPr>
          <a:xfrm>
            <a:off x="-12276" y="770283"/>
            <a:ext cx="2946640" cy="3954647"/>
            <a:chOff x="-12276" y="770283"/>
            <a:chExt cx="2946640" cy="395464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1" y="770283"/>
              <a:ext cx="2646314" cy="300035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12276" y="3801600"/>
              <a:ext cx="294664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142 places that could</a:t>
              </a:r>
            </a:p>
            <a:p>
              <a:pPr algn="ctr"/>
              <a:r>
                <a:rPr lang="en-AU" dirty="0" smtClean="0"/>
                <a:t>potentially be acquired for</a:t>
              </a:r>
            </a:p>
            <a:p>
              <a:pPr algn="ctr"/>
              <a:r>
                <a:rPr lang="en-AU" dirty="0" smtClean="0"/>
                <a:t>protected area establishment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333281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66" y="79200"/>
            <a:ext cx="5774306" cy="4651202"/>
          </a:xfrm>
        </p:spPr>
      </p:pic>
      <p:sp>
        <p:nvSpPr>
          <p:cNvPr id="2" name="Up Arrow 1"/>
          <p:cNvSpPr/>
          <p:nvPr/>
        </p:nvSpPr>
        <p:spPr>
          <a:xfrm>
            <a:off x="937980" y="157593"/>
            <a:ext cx="684000" cy="4260787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/>
          <p:cNvSpPr txBox="1"/>
          <p:nvPr/>
        </p:nvSpPr>
        <p:spPr>
          <a:xfrm rot="16200000">
            <a:off x="-1960731" y="2107340"/>
            <a:ext cx="50587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Number of places selected for surveys</a:t>
            </a:r>
          </a:p>
          <a:p>
            <a:pPr algn="ctr"/>
            <a:r>
              <a:rPr lang="en-AU" dirty="0" smtClean="0"/>
              <a:t>(amount of funds allocated for collecting extra data)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1803346" y="4766400"/>
            <a:ext cx="5488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Different approaches for designing survey schemes</a:t>
            </a:r>
            <a:endParaRPr lang="en-AU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7727482" y="444384"/>
            <a:ext cx="1119153" cy="948731"/>
            <a:chOff x="7726277" y="444384"/>
            <a:chExt cx="1119153" cy="948731"/>
          </a:xfrm>
        </p:grpSpPr>
        <p:sp>
          <p:nvSpPr>
            <p:cNvPr id="5" name="TextBox 4"/>
            <p:cNvSpPr txBox="1"/>
            <p:nvPr/>
          </p:nvSpPr>
          <p:spPr>
            <a:xfrm>
              <a:off x="7726277" y="746784"/>
              <a:ext cx="11191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Selected </a:t>
              </a:r>
            </a:p>
            <a:p>
              <a:pPr algn="ctr"/>
              <a:r>
                <a:rPr lang="en-AU" dirty="0" smtClean="0"/>
                <a:t>for survey</a:t>
              </a:r>
              <a:endParaRPr lang="en-AU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134653" y="444384"/>
              <a:ext cx="302400" cy="3024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46663" y="1747753"/>
            <a:ext cx="1480790" cy="962297"/>
            <a:chOff x="7568263" y="1747753"/>
            <a:chExt cx="1480790" cy="962297"/>
          </a:xfrm>
        </p:grpSpPr>
        <p:sp>
          <p:nvSpPr>
            <p:cNvPr id="9" name="Rectangle 8"/>
            <p:cNvSpPr/>
            <p:nvPr/>
          </p:nvSpPr>
          <p:spPr>
            <a:xfrm>
              <a:off x="8157458" y="1747753"/>
              <a:ext cx="302400" cy="302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68263" y="2063719"/>
              <a:ext cx="14807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NOT selected </a:t>
              </a:r>
            </a:p>
            <a:p>
              <a:pPr algn="ctr"/>
              <a:r>
                <a:rPr lang="en-AU" dirty="0" smtClean="0"/>
                <a:t>for survey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422996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1" y="91350"/>
            <a:ext cx="4848322" cy="4875659"/>
          </a:xfrm>
        </p:spPr>
      </p:pic>
      <p:sp>
        <p:nvSpPr>
          <p:cNvPr id="5" name="TextBox 4"/>
          <p:cNvSpPr txBox="1"/>
          <p:nvPr/>
        </p:nvSpPr>
        <p:spPr>
          <a:xfrm>
            <a:off x="232201" y="854550"/>
            <a:ext cx="36935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Existing data leads to positive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More budget means       better outcomes</a:t>
            </a:r>
            <a:endParaRPr lang="en-AU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5600" y="0"/>
            <a:ext cx="4006801" cy="638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Value of information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05189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1" y="91351"/>
            <a:ext cx="4848322" cy="4875657"/>
          </a:xfrm>
        </p:spPr>
      </p:pic>
      <p:sp>
        <p:nvSpPr>
          <p:cNvPr id="7" name="TextBox 6"/>
          <p:cNvSpPr txBox="1"/>
          <p:nvPr/>
        </p:nvSpPr>
        <p:spPr>
          <a:xfrm>
            <a:off x="232201" y="854550"/>
            <a:ext cx="36935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Allocating funds for gathering more data can </a:t>
            </a:r>
            <a:r>
              <a:rPr lang="en-AU" sz="2800" dirty="0"/>
              <a:t>mean worse </a:t>
            </a:r>
            <a:r>
              <a:rPr lang="en-AU" sz="2800" dirty="0" smtClean="0"/>
              <a:t>outcomes</a:t>
            </a:r>
          </a:p>
          <a:p>
            <a:endParaRPr lang="en-AU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Allocating funds for gathering more data can mean better outcomes too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5600" y="0"/>
            <a:ext cx="4006801" cy="638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Value of information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25013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1514986" y="1251029"/>
            <a:ext cx="0" cy="26184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514986" y="3859755"/>
            <a:ext cx="4612214" cy="1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997367" y="396581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2000</a:t>
            </a:r>
            <a:endParaRPr lang="en-AU" sz="3200" dirty="0"/>
          </a:p>
        </p:txBody>
      </p:sp>
      <p:sp>
        <p:nvSpPr>
          <p:cNvPr id="68" name="TextBox 67"/>
          <p:cNvSpPr txBox="1"/>
          <p:nvPr/>
        </p:nvSpPr>
        <p:spPr>
          <a:xfrm>
            <a:off x="5543359" y="3965810"/>
            <a:ext cx="1285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Future</a:t>
            </a:r>
            <a:endParaRPr lang="en-AU" sz="3200" dirty="0"/>
          </a:p>
        </p:txBody>
      </p:sp>
      <p:cxnSp>
        <p:nvCxnSpPr>
          <p:cNvPr id="2052" name="Straight Connector 2051"/>
          <p:cNvCxnSpPr/>
          <p:nvPr/>
        </p:nvCxnSpPr>
        <p:spPr>
          <a:xfrm>
            <a:off x="2541944" y="3861135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52472" y="3859756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550267" y="2298638"/>
            <a:ext cx="1882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Biodiversity</a:t>
            </a:r>
            <a:endParaRPr lang="en-AU" sz="2800" dirty="0"/>
          </a:p>
        </p:txBody>
      </p:sp>
      <p:sp>
        <p:nvSpPr>
          <p:cNvPr id="19" name="Right Arrow 18"/>
          <p:cNvSpPr/>
          <p:nvPr/>
        </p:nvSpPr>
        <p:spPr>
          <a:xfrm rot="16200000">
            <a:off x="446222" y="1529909"/>
            <a:ext cx="110918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ight Arrow 31"/>
          <p:cNvSpPr/>
          <p:nvPr/>
        </p:nvSpPr>
        <p:spPr>
          <a:xfrm rot="5400000">
            <a:off x="405111" y="2988338"/>
            <a:ext cx="119140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Freeform 33"/>
          <p:cNvSpPr/>
          <p:nvPr/>
        </p:nvSpPr>
        <p:spPr>
          <a:xfrm>
            <a:off x="2971687" y="1682613"/>
            <a:ext cx="3155514" cy="898539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9" name="Group 8"/>
          <p:cNvGrpSpPr/>
          <p:nvPr/>
        </p:nvGrpSpPr>
        <p:grpSpPr>
          <a:xfrm>
            <a:off x="5703990" y="1215803"/>
            <a:ext cx="2879999" cy="2636632"/>
            <a:chOff x="5703990" y="1215803"/>
            <a:chExt cx="2879999" cy="2636632"/>
          </a:xfrm>
        </p:grpSpPr>
        <p:sp>
          <p:nvSpPr>
            <p:cNvPr id="37" name="TextBox 36"/>
            <p:cNvSpPr txBox="1"/>
            <p:nvPr/>
          </p:nvSpPr>
          <p:spPr>
            <a:xfrm>
              <a:off x="7139271" y="3267660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AU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03990" y="1215803"/>
              <a:ext cx="28799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200" dirty="0" smtClean="0"/>
                <a:t>How do we </a:t>
              </a:r>
            </a:p>
            <a:p>
              <a:pPr algn="ctr"/>
              <a:r>
                <a:rPr lang="en-AU" sz="3200" dirty="0" smtClean="0"/>
                <a:t>get here?</a:t>
              </a:r>
              <a:endParaRPr lang="en-AU" sz="32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409769" y="662804"/>
            <a:ext cx="1081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/>
              <a:t>Now</a:t>
            </a:r>
            <a:endParaRPr lang="en-AU" sz="3600" b="1" dirty="0"/>
          </a:p>
        </p:txBody>
      </p:sp>
      <p:sp>
        <p:nvSpPr>
          <p:cNvPr id="2" name="Up Arrow 1"/>
          <p:cNvSpPr/>
          <p:nvPr/>
        </p:nvSpPr>
        <p:spPr>
          <a:xfrm>
            <a:off x="5200605" y="2017449"/>
            <a:ext cx="698400" cy="122331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21"/>
          <p:cNvSpPr txBox="1"/>
          <p:nvPr/>
        </p:nvSpPr>
        <p:spPr>
          <a:xfrm>
            <a:off x="6253230" y="3267660"/>
            <a:ext cx="195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i="1" dirty="0" smtClean="0"/>
              <a:t>Status quo</a:t>
            </a:r>
            <a:endParaRPr lang="en-AU" sz="3200" i="1" dirty="0"/>
          </a:p>
        </p:txBody>
      </p:sp>
      <p:sp>
        <p:nvSpPr>
          <p:cNvPr id="21" name="Freeform 20"/>
          <p:cNvSpPr/>
          <p:nvPr/>
        </p:nvSpPr>
        <p:spPr>
          <a:xfrm>
            <a:off x="2971687" y="2581153"/>
            <a:ext cx="3131980" cy="1013467"/>
          </a:xfrm>
          <a:custGeom>
            <a:avLst/>
            <a:gdLst>
              <a:gd name="connsiteX0" fmla="*/ 0 w 3599727"/>
              <a:gd name="connsiteY0" fmla="*/ 0 h 1099595"/>
              <a:gd name="connsiteX1" fmla="*/ 1921398 w 3599727"/>
              <a:gd name="connsiteY1" fmla="*/ 879676 h 1099595"/>
              <a:gd name="connsiteX2" fmla="*/ 3599727 w 3599727"/>
              <a:gd name="connsiteY2" fmla="*/ 1099595 h 109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Freeform 22"/>
          <p:cNvSpPr/>
          <p:nvPr/>
        </p:nvSpPr>
        <p:spPr>
          <a:xfrm>
            <a:off x="1663748" y="1805649"/>
            <a:ext cx="1307940" cy="775503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2950495" y="1251029"/>
            <a:ext cx="37339" cy="261843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28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5599" y="729900"/>
            <a:ext cx="40644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Conventional approaches for gathering additional evidence have different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Performance of  these approaches depends on available funds </a:t>
            </a: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All of them could lead to lead to worse outcomes</a:t>
            </a:r>
            <a:endParaRPr lang="en-AU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1" y="91351"/>
            <a:ext cx="4848321" cy="4875657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5600" y="0"/>
            <a:ext cx="4006801" cy="638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Value of information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90098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1" y="91351"/>
            <a:ext cx="4848322" cy="4875657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5600" y="0"/>
            <a:ext cx="4006801" cy="638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Value of information</a:t>
            </a:r>
            <a:endParaRPr lang="en-A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1601" y="739800"/>
            <a:ext cx="4060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Directly maximizing return on investment is best method for additional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This considers objectives and constraints that underpin conservation plans and their success</a:t>
            </a:r>
          </a:p>
        </p:txBody>
      </p:sp>
    </p:spTree>
    <p:extLst>
      <p:ext uri="{BB962C8B-B14F-4D97-AF65-F5344CB8AC3E}">
        <p14:creationId xmlns:p14="http://schemas.microsoft.com/office/powerpoint/2010/main" val="77002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72000" y="0"/>
            <a:ext cx="9216000" cy="1897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 smtClean="0"/>
              <a:t>How can we get a better conservation </a:t>
            </a:r>
            <a:r>
              <a:rPr lang="en-AU" sz="4800" dirty="0" smtClean="0"/>
              <a:t>decision?</a:t>
            </a:r>
            <a:endParaRPr lang="en-A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1894985" y="2177561"/>
            <a:ext cx="494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(1) Better algorithms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0053" y="2978092"/>
            <a:ext cx="351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(2) Better data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14125" y="3778623"/>
            <a:ext cx="490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/>
              <a:t>(3) Better surrogates</a:t>
            </a:r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22585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Evolutionary processes</a:t>
            </a:r>
            <a:endParaRPr lang="en-AU" dirty="0"/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FF0000"/>
                  </a:solidFill>
                </a:rPr>
                <a:t>Species range</a:t>
              </a:r>
              <a:endParaRPr lang="en-AU" sz="36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500591" y="184873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912981" y="181135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592790" y="180559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0217725" y="1799848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00B0F0"/>
                  </a:solidFill>
                </a:rPr>
                <a:t>Population</a:t>
              </a:r>
              <a:endParaRPr lang="en-AU" sz="3600" dirty="0">
                <a:solidFill>
                  <a:srgbClr val="00B0F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15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Evolutionary processes</a:t>
            </a:r>
            <a:endParaRPr lang="en-AU" dirty="0"/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FF0000"/>
                  </a:solidFill>
                </a:rPr>
                <a:t>Species range</a:t>
              </a:r>
              <a:endParaRPr lang="en-AU" sz="36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500591" y="184873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912981" y="181135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592790" y="180559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0217725" y="1799848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00B0F0"/>
                  </a:solidFill>
                </a:rPr>
                <a:t>Population</a:t>
              </a:r>
              <a:endParaRPr lang="en-AU" sz="3600" dirty="0">
                <a:solidFill>
                  <a:srgbClr val="00B0F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169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Evolutionary processes</a:t>
            </a:r>
            <a:endParaRPr lang="en-AU" dirty="0"/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FF0000"/>
                  </a:solidFill>
                </a:rPr>
                <a:t>Species range</a:t>
              </a:r>
              <a:endParaRPr lang="en-AU" sz="36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912981" y="181135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592790" y="180559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00B0F0"/>
                  </a:solidFill>
                </a:rPr>
                <a:t>Population</a:t>
              </a:r>
              <a:endParaRPr lang="en-AU" sz="3600" dirty="0">
                <a:solidFill>
                  <a:srgbClr val="00B0F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3627950" y="3809109"/>
            <a:ext cx="425448" cy="4650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/>
          <p:cNvSpPr/>
          <p:nvPr/>
        </p:nvSpPr>
        <p:spPr>
          <a:xfrm>
            <a:off x="6359807" y="3707751"/>
            <a:ext cx="425448" cy="4650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133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Evolutionary processes</a:t>
            </a:r>
            <a:endParaRPr lang="en-AU" dirty="0"/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FF0000"/>
                  </a:solidFill>
                </a:rPr>
                <a:t>Species range</a:t>
              </a:r>
              <a:endParaRPr lang="en-AU" sz="36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00B0F0"/>
                  </a:solidFill>
                </a:rPr>
                <a:t>Population</a:t>
              </a:r>
              <a:endParaRPr lang="en-AU" sz="3600" dirty="0">
                <a:solidFill>
                  <a:srgbClr val="00B0F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3089564" y="3226366"/>
            <a:ext cx="4500475" cy="1304070"/>
          </a:xfrm>
          <a:custGeom>
            <a:avLst/>
            <a:gdLst>
              <a:gd name="connsiteX0" fmla="*/ 0 w 4500475"/>
              <a:gd name="connsiteY0" fmla="*/ 1304070 h 1304070"/>
              <a:gd name="connsiteX1" fmla="*/ 346363 w 4500475"/>
              <a:gd name="connsiteY1" fmla="*/ 874579 h 1304070"/>
              <a:gd name="connsiteX2" fmla="*/ 609600 w 4500475"/>
              <a:gd name="connsiteY2" fmla="*/ 43307 h 1304070"/>
              <a:gd name="connsiteX3" fmla="*/ 1773381 w 4500475"/>
              <a:gd name="connsiteY3" fmla="*/ 140289 h 1304070"/>
              <a:gd name="connsiteX4" fmla="*/ 2466109 w 4500475"/>
              <a:gd name="connsiteY4" fmla="*/ 334252 h 1304070"/>
              <a:gd name="connsiteX5" fmla="*/ 3172691 w 4500475"/>
              <a:gd name="connsiteY5" fmla="*/ 306543 h 1304070"/>
              <a:gd name="connsiteX6" fmla="*/ 3976254 w 4500475"/>
              <a:gd name="connsiteY6" fmla="*/ 237270 h 1304070"/>
              <a:gd name="connsiteX7" fmla="*/ 4433454 w 4500475"/>
              <a:gd name="connsiteY7" fmla="*/ 943852 h 1304070"/>
              <a:gd name="connsiteX8" fmla="*/ 4488872 w 4500475"/>
              <a:gd name="connsiteY8" fmla="*/ 1068543 h 130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0475" h="1304070">
                <a:moveTo>
                  <a:pt x="0" y="1304070"/>
                </a:moveTo>
                <a:cubicBezTo>
                  <a:pt x="122381" y="1194388"/>
                  <a:pt x="244763" y="1084706"/>
                  <a:pt x="346363" y="874579"/>
                </a:cubicBezTo>
                <a:cubicBezTo>
                  <a:pt x="447963" y="664452"/>
                  <a:pt x="371764" y="165689"/>
                  <a:pt x="609600" y="43307"/>
                </a:cubicBezTo>
                <a:cubicBezTo>
                  <a:pt x="847436" y="-79075"/>
                  <a:pt x="1463963" y="91798"/>
                  <a:pt x="1773381" y="140289"/>
                </a:cubicBezTo>
                <a:cubicBezTo>
                  <a:pt x="2082799" y="188780"/>
                  <a:pt x="2232891" y="306543"/>
                  <a:pt x="2466109" y="334252"/>
                </a:cubicBezTo>
                <a:cubicBezTo>
                  <a:pt x="2699327" y="361961"/>
                  <a:pt x="2921000" y="322707"/>
                  <a:pt x="3172691" y="306543"/>
                </a:cubicBezTo>
                <a:cubicBezTo>
                  <a:pt x="3424382" y="290379"/>
                  <a:pt x="3766127" y="131052"/>
                  <a:pt x="3976254" y="237270"/>
                </a:cubicBezTo>
                <a:cubicBezTo>
                  <a:pt x="4186381" y="343488"/>
                  <a:pt x="4348018" y="805306"/>
                  <a:pt x="4433454" y="943852"/>
                </a:cubicBezTo>
                <a:cubicBezTo>
                  <a:pt x="4518890" y="1082397"/>
                  <a:pt x="4503881" y="1075470"/>
                  <a:pt x="4488872" y="1068543"/>
                </a:cubicBezTo>
              </a:path>
            </a:pathLst>
          </a:custGeom>
          <a:noFill/>
          <a:ln w="762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3639118" y="3854299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4284036" y="3762971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6382144" y="3752941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5365572" y="3764866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72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30000">
                <a:srgbClr val="813B84"/>
              </a:gs>
              <a:gs pos="46000">
                <a:srgbClr val="9B4C59"/>
              </a:gs>
              <a:gs pos="0">
                <a:srgbClr val="7030A0"/>
              </a:gs>
              <a:gs pos="100000">
                <a:srgbClr val="C3651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40431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40431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217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459920" y="3312789"/>
            <a:ext cx="1053510" cy="4072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030888" y="3177987"/>
            <a:ext cx="1037923" cy="6482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237731" y="2842694"/>
            <a:ext cx="1031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plan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386983" y="2888861"/>
            <a:ext cx="1989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Really good</a:t>
            </a:r>
            <a:r>
              <a:rPr lang="en-AU" sz="2400" dirty="0" smtClean="0">
                <a:solidFill>
                  <a:srgbClr val="B3FFD0"/>
                </a:solidFill>
              </a:rPr>
              <a:t> </a:t>
            </a:r>
            <a:endParaRPr lang="en-AU" sz="2400" dirty="0" smtClean="0">
              <a:solidFill>
                <a:srgbClr val="B3FFD0"/>
              </a:solidFill>
            </a:endParaRP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understanding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of biodiversity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18475" y="352672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6" name="TextBox 125"/>
          <p:cNvSpPr txBox="1"/>
          <p:nvPr/>
        </p:nvSpPr>
        <p:spPr>
          <a:xfrm>
            <a:off x="139973" y="3048714"/>
            <a:ext cx="20666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Genetic samples</a:t>
            </a:r>
            <a:endParaRPr lang="en-AU" sz="2200" dirty="0"/>
          </a:p>
        </p:txBody>
      </p:sp>
      <p:sp>
        <p:nvSpPr>
          <p:cNvPr id="127" name="Rectangle 126"/>
          <p:cNvSpPr/>
          <p:nvPr/>
        </p:nvSpPr>
        <p:spPr>
          <a:xfrm>
            <a:off x="106340" y="306505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0" name="Picture 129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29" y="429275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32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82" y="429633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33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35" y="350674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5" name="Straight Connector 13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8143029" y="1457030"/>
            <a:ext cx="917274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2100</a:t>
            </a:r>
            <a:endParaRPr lang="en-AU" sz="2000" dirty="0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42" name="Freeform 141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3" name="Rectangle 142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4" name="Rectangle 143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5" name="Rectangle 144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46" name="Group 14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47" name="Rectangle 14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09" name="Freeform 208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Freeform 209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TextBox 210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3" name="Straight Connector 212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30000">
                <a:srgbClr val="813B84"/>
              </a:gs>
              <a:gs pos="46000">
                <a:srgbClr val="9B4C59"/>
              </a:gs>
              <a:gs pos="0">
                <a:srgbClr val="7030A0"/>
              </a:gs>
              <a:gs pos="100000">
                <a:srgbClr val="C3651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40431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40431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217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459920" y="3312789"/>
            <a:ext cx="1053510" cy="4072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030888" y="3177987"/>
            <a:ext cx="1037923" cy="6482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237731" y="2842694"/>
            <a:ext cx="1031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plan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386983" y="2888861"/>
            <a:ext cx="1989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solidFill>
                  <a:srgbClr val="B3FFD0"/>
                </a:solidFill>
              </a:rPr>
              <a:t>G</a:t>
            </a:r>
            <a:r>
              <a:rPr lang="en-AU" sz="2400" dirty="0" smtClean="0">
                <a:solidFill>
                  <a:srgbClr val="B3FFD0"/>
                </a:solidFill>
              </a:rPr>
              <a:t>ood enough</a:t>
            </a:r>
            <a:endParaRPr lang="en-AU" sz="2400" dirty="0" smtClean="0">
              <a:solidFill>
                <a:srgbClr val="B3FFD0"/>
              </a:solidFill>
            </a:endParaRP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understanding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of biodiversity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18475" y="3526720"/>
            <a:ext cx="1909644" cy="1346691"/>
          </a:xfrm>
          <a:prstGeom prst="rect">
            <a:avLst/>
          </a:prstGeom>
          <a:gradFill flip="none" rotWithShape="1">
            <a:gsLst>
              <a:gs pos="54000">
                <a:srgbClr val="605878"/>
              </a:gs>
              <a:gs pos="0">
                <a:srgbClr val="C00000"/>
              </a:gs>
              <a:gs pos="100000">
                <a:srgbClr val="00B0F0"/>
              </a:gs>
            </a:gsLst>
            <a:path path="circle">
              <a:fillToRect l="100000" t="100000"/>
            </a:path>
            <a:tileRect r="-100000" b="-100000"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6" name="TextBox 125"/>
          <p:cNvSpPr txBox="1"/>
          <p:nvPr/>
        </p:nvSpPr>
        <p:spPr>
          <a:xfrm>
            <a:off x="62423" y="3048714"/>
            <a:ext cx="22217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Environment data</a:t>
            </a:r>
            <a:endParaRPr lang="en-AU" sz="2200" dirty="0"/>
          </a:p>
        </p:txBody>
      </p:sp>
      <p:sp>
        <p:nvSpPr>
          <p:cNvPr id="127" name="Rectangle 126"/>
          <p:cNvSpPr/>
          <p:nvPr/>
        </p:nvSpPr>
        <p:spPr>
          <a:xfrm>
            <a:off x="106340" y="306505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5" name="Straight Connector 13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8143029" y="1457030"/>
            <a:ext cx="917274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2100</a:t>
            </a:r>
            <a:endParaRPr lang="en-AU" sz="2000" dirty="0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42" name="Freeform 141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3" name="Rectangle 142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4" name="Rectangle 143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5" name="Rectangle 144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46" name="Group 14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47" name="Rectangle 14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09" name="Freeform 208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Freeform 209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TextBox 210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3" name="Straight Connector 212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6564" y="3600224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Cold</a:t>
            </a:r>
            <a:endParaRPr lang="en-AU" sz="2400" dirty="0"/>
          </a:p>
        </p:txBody>
      </p:sp>
      <p:sp>
        <p:nvSpPr>
          <p:cNvPr id="90" name="TextBox 89"/>
          <p:cNvSpPr txBox="1"/>
          <p:nvPr/>
        </p:nvSpPr>
        <p:spPr>
          <a:xfrm>
            <a:off x="1384696" y="4394941"/>
            <a:ext cx="641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Hot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72637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7" y="393539"/>
            <a:ext cx="8229600" cy="3908142"/>
          </a:xfrm>
        </p:spPr>
        <p:txBody>
          <a:bodyPr>
            <a:noAutofit/>
          </a:bodyPr>
          <a:lstStyle/>
          <a:p>
            <a:r>
              <a:rPr lang="en-AU" sz="5400" b="0" dirty="0" smtClean="0"/>
              <a:t>Can we use environmental and geographic variables </a:t>
            </a:r>
            <a:br>
              <a:rPr lang="en-AU" sz="5400" b="0" dirty="0" smtClean="0"/>
            </a:br>
            <a:r>
              <a:rPr lang="en-AU" sz="5400" b="0" dirty="0" smtClean="0"/>
              <a:t>as surrogates of </a:t>
            </a:r>
            <a:br>
              <a:rPr lang="en-AU" sz="5400" b="0" dirty="0" smtClean="0"/>
            </a:br>
            <a:r>
              <a:rPr lang="en-AU" sz="5400" b="0" dirty="0" smtClean="0"/>
              <a:t>genetic variation for </a:t>
            </a:r>
            <a:br>
              <a:rPr lang="en-AU" sz="5400" b="0" dirty="0" smtClean="0"/>
            </a:br>
            <a:r>
              <a:rPr lang="en-AU" sz="5400" b="0" dirty="0" smtClean="0"/>
              <a:t>conservation planning?</a:t>
            </a:r>
            <a:endParaRPr lang="en-AU" sz="5400" b="0" dirty="0"/>
          </a:p>
        </p:txBody>
      </p:sp>
    </p:spTree>
    <p:extLst>
      <p:ext uri="{BB962C8B-B14F-4D97-AF65-F5344CB8AC3E}">
        <p14:creationId xmlns:p14="http://schemas.microsoft.com/office/powerpoint/2010/main" val="288831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348271" y="2404869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reeform 83"/>
          <p:cNvSpPr/>
          <p:nvPr/>
        </p:nvSpPr>
        <p:spPr>
          <a:xfrm flipV="1">
            <a:off x="7773008" y="967419"/>
            <a:ext cx="983061" cy="329957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Freeform 8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31673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3810000" cy="85725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27 plant species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44084"/>
            <a:ext cx="3810000" cy="3530084"/>
          </a:xfrm>
        </p:spPr>
        <p:txBody>
          <a:bodyPr>
            <a:normAutofit fontScale="77500" lnSpcReduction="20000"/>
          </a:bodyPr>
          <a:lstStyle/>
          <a:p>
            <a:r>
              <a:rPr lang="en-AU" sz="2800" dirty="0" smtClean="0"/>
              <a:t>Different dispersal</a:t>
            </a:r>
          </a:p>
          <a:p>
            <a:pPr marL="0" indent="0">
              <a:buNone/>
            </a:pPr>
            <a:endParaRPr lang="en-AU" sz="2800" dirty="0"/>
          </a:p>
          <a:p>
            <a:r>
              <a:rPr lang="en-AU" sz="2800" dirty="0" smtClean="0"/>
              <a:t>Different life-histories</a:t>
            </a:r>
          </a:p>
          <a:p>
            <a:pPr marL="0" indent="0">
              <a:buNone/>
            </a:pPr>
            <a:endParaRPr lang="en-AU" sz="2800" dirty="0"/>
          </a:p>
          <a:p>
            <a:r>
              <a:rPr lang="en-AU" sz="2800" dirty="0" smtClean="0"/>
              <a:t>Different niches</a:t>
            </a:r>
          </a:p>
          <a:p>
            <a:pPr marL="0" indent="0">
              <a:buNone/>
            </a:pPr>
            <a:endParaRPr lang="en-AU" sz="2800" dirty="0"/>
          </a:p>
          <a:p>
            <a:r>
              <a:rPr lang="en-AU" sz="2800" dirty="0" smtClean="0"/>
              <a:t>Alpine environment = </a:t>
            </a:r>
          </a:p>
          <a:p>
            <a:pPr marL="0" indent="0">
              <a:buNone/>
            </a:pPr>
            <a:r>
              <a:rPr lang="en-AU" sz="2800" dirty="0"/>
              <a:t> </a:t>
            </a:r>
            <a:r>
              <a:rPr lang="en-AU" sz="2800" dirty="0" smtClean="0"/>
              <a:t>    EASY MODE</a:t>
            </a:r>
          </a:p>
          <a:p>
            <a:endParaRPr lang="en-AU" sz="2800" dirty="0"/>
          </a:p>
          <a:p>
            <a:r>
              <a:rPr lang="en-AU" sz="2800" dirty="0" smtClean="0"/>
              <a:t>AFLP markers</a:t>
            </a:r>
          </a:p>
          <a:p>
            <a:pPr marL="0" indent="0">
              <a:buNone/>
            </a:pPr>
            <a:endParaRPr lang="en-AU" sz="2800" dirty="0"/>
          </a:p>
        </p:txBody>
      </p:sp>
      <p:pic>
        <p:nvPicPr>
          <p:cNvPr id="33794" name="Picture 2" descr="C:\Users\jhanson\Downloads\figs90\figs90\gs-unnamed-chunk-6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0"/>
            <a:ext cx="4724400" cy="507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7869" y="4774168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84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777118" y="2402102"/>
            <a:ext cx="6197600" cy="1317914"/>
            <a:chOff x="2565400" y="3082636"/>
            <a:chExt cx="6197600" cy="1317914"/>
          </a:xfrm>
        </p:grpSpPr>
        <p:pic>
          <p:nvPicPr>
            <p:cNvPr id="8" name="Picture 2" descr="C:\Users\jhanson\Downloads\figs90\figs90\gs-unnamed-chunk-9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" t="33225" r="33248" b="33955"/>
            <a:stretch/>
          </p:blipFill>
          <p:spPr bwMode="auto">
            <a:xfrm>
              <a:off x="4724400" y="3158836"/>
              <a:ext cx="4038600" cy="119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8717281" y="3158836"/>
              <a:ext cx="45719" cy="1212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97980" y="3158836"/>
              <a:ext cx="45719" cy="1212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48200" y="3082636"/>
              <a:ext cx="4114800" cy="76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" name="Picture 2" descr="C:\Users\jhanson\Downloads\figs90\figs90\gs-unnamed-chunk-9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62" b="67180"/>
            <a:stretch/>
          </p:blipFill>
          <p:spPr bwMode="auto">
            <a:xfrm>
              <a:off x="2678377" y="3158837"/>
              <a:ext cx="2009246" cy="1198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2565400" y="3120737"/>
              <a:ext cx="2122223" cy="60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84977" y="3128432"/>
              <a:ext cx="45719" cy="1272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508826" y="973067"/>
            <a:ext cx="4048089" cy="1337812"/>
            <a:chOff x="3373354" y="990001"/>
            <a:chExt cx="4048089" cy="1337812"/>
          </a:xfrm>
        </p:grpSpPr>
        <p:grpSp>
          <p:nvGrpSpPr>
            <p:cNvPr id="32" name="Group 31"/>
            <p:cNvGrpSpPr/>
            <p:nvPr/>
          </p:nvGrpSpPr>
          <p:grpSpPr>
            <a:xfrm>
              <a:off x="3373354" y="990001"/>
              <a:ext cx="4048089" cy="1337812"/>
              <a:chOff x="-333393" y="581842"/>
              <a:chExt cx="4048089" cy="133781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-333393" y="689975"/>
                <a:ext cx="4021169" cy="1229679"/>
                <a:chOff x="1469993" y="1318260"/>
                <a:chExt cx="4021169" cy="1229679"/>
              </a:xfrm>
            </p:grpSpPr>
            <p:pic>
              <p:nvPicPr>
                <p:cNvPr id="28" name="Picture 2" descr="C:\Users\jhanson\Downloads\figs90\figs90\gs-unnamed-chunk-9-1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5" t="-939" r="33516" b="67252"/>
                <a:stretch/>
              </p:blipFill>
              <p:spPr bwMode="auto">
                <a:xfrm>
                  <a:off x="1469993" y="1318260"/>
                  <a:ext cx="4021169" cy="12296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Rectangle 28"/>
                <p:cNvSpPr/>
                <p:nvPr/>
              </p:nvSpPr>
              <p:spPr>
                <a:xfrm>
                  <a:off x="3429000" y="1385888"/>
                  <a:ext cx="45719" cy="11620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26" name="Rectangle 25"/>
              <p:cNvSpPr/>
              <p:nvPr/>
            </p:nvSpPr>
            <p:spPr>
              <a:xfrm>
                <a:off x="1085850" y="600075"/>
                <a:ext cx="61341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141133" y="581842"/>
                <a:ext cx="573563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6849978" y="1098134"/>
              <a:ext cx="132965" cy="417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0" name="Title 1"/>
          <p:cNvSpPr txBox="1">
            <a:spLocks/>
          </p:cNvSpPr>
          <p:nvPr/>
        </p:nvSpPr>
        <p:spPr>
          <a:xfrm>
            <a:off x="457200" y="74081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 smtClean="0"/>
              <a:t>Map intra-specific variation</a:t>
            </a:r>
            <a:endParaRPr lang="en-AU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2878380" y="3644780"/>
            <a:ext cx="6126245" cy="1441672"/>
            <a:chOff x="-4182882" y="3579908"/>
            <a:chExt cx="6126245" cy="1441672"/>
          </a:xfrm>
        </p:grpSpPr>
        <p:pic>
          <p:nvPicPr>
            <p:cNvPr id="31" name="Picture 2" descr="C:\Users\jhanson\Downloads\figs90\figs90\gs-unnamed-chunk-9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41" t="33474" r="-42" b="33559"/>
            <a:stretch/>
          </p:blipFill>
          <p:spPr bwMode="auto">
            <a:xfrm>
              <a:off x="-4182882" y="3753139"/>
              <a:ext cx="2007034" cy="1203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oup 33"/>
            <p:cNvGrpSpPr/>
            <p:nvPr/>
          </p:nvGrpSpPr>
          <p:grpSpPr>
            <a:xfrm>
              <a:off x="-2175848" y="3579908"/>
              <a:ext cx="4119211" cy="1376556"/>
              <a:chOff x="4800951" y="138873"/>
              <a:chExt cx="4119211" cy="1376556"/>
            </a:xfrm>
          </p:grpSpPr>
          <p:pic>
            <p:nvPicPr>
              <p:cNvPr id="30" name="Picture 2" descr="C:\Users\jhanson\Downloads\figs90\figs90\gs-unnamed-chunk-9-1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788" r="33516" b="246"/>
              <a:stretch/>
            </p:blipFill>
            <p:spPr bwMode="auto">
              <a:xfrm>
                <a:off x="4876800" y="312104"/>
                <a:ext cx="4043362" cy="1203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6309361" y="207038"/>
                <a:ext cx="622934" cy="333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346599" y="138873"/>
                <a:ext cx="573563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800951" y="274003"/>
                <a:ext cx="98074" cy="1241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-2756377" y="3648074"/>
              <a:ext cx="629566" cy="278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-151564" y="3676938"/>
              <a:ext cx="107060" cy="1279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-2285879" y="3648074"/>
              <a:ext cx="159068" cy="1373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89892" y="1149044"/>
            <a:ext cx="2369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i="1" dirty="0" err="1" smtClean="0"/>
              <a:t>Arabis</a:t>
            </a:r>
            <a:r>
              <a:rPr lang="en-AU" sz="3200" i="1" dirty="0" smtClean="0"/>
              <a:t> </a:t>
            </a:r>
            <a:r>
              <a:rPr lang="en-AU" sz="3200" i="1" dirty="0" err="1"/>
              <a:t>a</a:t>
            </a:r>
            <a:r>
              <a:rPr lang="en-AU" sz="3200" i="1" dirty="0" err="1" smtClean="0"/>
              <a:t>lpina</a:t>
            </a:r>
            <a:endParaRPr lang="en-AU" sz="3200" i="1" dirty="0"/>
          </a:p>
        </p:txBody>
      </p:sp>
      <p:pic>
        <p:nvPicPr>
          <p:cNvPr id="8194" name="Picture 2" descr="Arabis alpin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21" y="1844504"/>
            <a:ext cx="2095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-7869" y="4774168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45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jhanson\Downloads\figs90\figs90\gs-unnamed-chunk-7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98" b="15107"/>
          <a:stretch/>
        </p:blipFill>
        <p:spPr bwMode="auto">
          <a:xfrm>
            <a:off x="69274" y="2142521"/>
            <a:ext cx="8978400" cy="208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jhanson\Downloads\figs90\figs90\gs-unnamed-chunk-7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" b="93667"/>
          <a:stretch/>
        </p:blipFill>
        <p:spPr bwMode="auto">
          <a:xfrm>
            <a:off x="47890" y="1364400"/>
            <a:ext cx="9040692" cy="68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50401" y="1022020"/>
            <a:ext cx="165600" cy="466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779674" y="881090"/>
            <a:ext cx="429329" cy="196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-537965" y="1140432"/>
            <a:ext cx="650438" cy="3845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7414430" y="611157"/>
            <a:ext cx="650438" cy="5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5312238" y="881090"/>
            <a:ext cx="122958" cy="26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3211172" y="846953"/>
            <a:ext cx="122958" cy="26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8537630" y="4091604"/>
            <a:ext cx="650438" cy="749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9273" y="27710"/>
            <a:ext cx="9019309" cy="8174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b="1" dirty="0" smtClean="0"/>
              <a:t>Can surrogates inform our decisions?</a:t>
            </a:r>
            <a:endParaRPr lang="en-AU" sz="4000" b="1" dirty="0"/>
          </a:p>
        </p:txBody>
      </p:sp>
      <p:sp>
        <p:nvSpPr>
          <p:cNvPr id="16" name="Rectangle 15"/>
          <p:cNvSpPr/>
          <p:nvPr/>
        </p:nvSpPr>
        <p:spPr>
          <a:xfrm>
            <a:off x="5553929" y="1151071"/>
            <a:ext cx="165600" cy="466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8364324" y="1118904"/>
            <a:ext cx="1089275" cy="1105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80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Users\jhanson\Downloads\figs90\figs90\gs-unnamed-chunk-4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668404"/>
            <a:ext cx="5600700" cy="414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0" y="430058"/>
            <a:ext cx="3124200" cy="4400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7874"/>
            <a:ext cx="8229600" cy="742950"/>
          </a:xfrm>
        </p:spPr>
        <p:txBody>
          <a:bodyPr>
            <a:normAutofit fontScale="90000"/>
          </a:bodyPr>
          <a:lstStyle/>
          <a:p>
            <a:r>
              <a:rPr lang="en-AU" b="1" dirty="0" smtClean="0"/>
              <a:t>What is the relationship?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96376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1022"/>
            <a:ext cx="8229600" cy="742950"/>
          </a:xfrm>
        </p:spPr>
        <p:txBody>
          <a:bodyPr>
            <a:normAutofit fontScale="90000"/>
          </a:bodyPr>
          <a:lstStyle/>
          <a:p>
            <a:r>
              <a:rPr lang="en-AU" b="1" dirty="0" smtClean="0"/>
              <a:t>What is the relationship?</a:t>
            </a:r>
            <a:endParaRPr lang="en-AU" b="1" dirty="0"/>
          </a:p>
        </p:txBody>
      </p:sp>
      <p:pic>
        <p:nvPicPr>
          <p:cNvPr id="20481" name="Picture 1" descr="C:\Users\jhanson\Downloads\figs90\figs90\gs-unnamed-chunk-4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668404"/>
            <a:ext cx="5600700" cy="414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5691850" y="3875831"/>
            <a:ext cx="685800" cy="609600"/>
          </a:xfrm>
          <a:prstGeom prst="ellipse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53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t="65732" r="326" b="-1450"/>
          <a:stretch/>
        </p:blipFill>
        <p:spPr bwMode="auto">
          <a:xfrm>
            <a:off x="1471290" y="1515938"/>
            <a:ext cx="6792178" cy="34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5" b="96308"/>
          <a:stretch/>
        </p:blipFill>
        <p:spPr bwMode="auto">
          <a:xfrm>
            <a:off x="1316195" y="1143647"/>
            <a:ext cx="6913408" cy="37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8" r="95745" b="35532"/>
          <a:stretch/>
        </p:blipFill>
        <p:spPr bwMode="auto">
          <a:xfrm>
            <a:off x="1163440" y="1149417"/>
            <a:ext cx="220832" cy="276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9273" y="27710"/>
            <a:ext cx="9019309" cy="8174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 smtClean="0"/>
              <a:t>Can we make better decisions using surrogates?</a:t>
            </a:r>
            <a:endParaRPr lang="en-AU" sz="3200" b="1" dirty="0"/>
          </a:p>
        </p:txBody>
      </p:sp>
      <p:sp>
        <p:nvSpPr>
          <p:cNvPr id="3" name="Rectangle 2"/>
          <p:cNvSpPr/>
          <p:nvPr/>
        </p:nvSpPr>
        <p:spPr>
          <a:xfrm>
            <a:off x="4851400" y="845128"/>
            <a:ext cx="3759200" cy="41248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4529667" y="4157133"/>
            <a:ext cx="821266" cy="50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12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t="65732" r="326" b="-1450"/>
          <a:stretch/>
        </p:blipFill>
        <p:spPr bwMode="auto">
          <a:xfrm>
            <a:off x="1471290" y="1515938"/>
            <a:ext cx="6792178" cy="34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5" b="96308"/>
          <a:stretch/>
        </p:blipFill>
        <p:spPr bwMode="auto">
          <a:xfrm>
            <a:off x="1316195" y="1143647"/>
            <a:ext cx="6913408" cy="37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8" r="95745" b="35532"/>
          <a:stretch/>
        </p:blipFill>
        <p:spPr bwMode="auto">
          <a:xfrm>
            <a:off x="1163440" y="1149417"/>
            <a:ext cx="220832" cy="276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9273" y="27710"/>
            <a:ext cx="9019309" cy="8174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 smtClean="0"/>
              <a:t>Can we make better decisions using surrogates?</a:t>
            </a:r>
            <a:endParaRPr lang="en-AU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61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67" y="445130"/>
            <a:ext cx="8229600" cy="3852550"/>
          </a:xfrm>
        </p:spPr>
        <p:txBody>
          <a:bodyPr>
            <a:noAutofit/>
          </a:bodyPr>
          <a:lstStyle/>
          <a:p>
            <a:r>
              <a:rPr lang="en-AU" sz="6600" dirty="0" smtClean="0"/>
              <a:t>However, surrogates may not always work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1926746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65" y="80618"/>
            <a:ext cx="4741605" cy="1032886"/>
          </a:xfrm>
        </p:spPr>
        <p:txBody>
          <a:bodyPr>
            <a:normAutofit fontScale="90000"/>
          </a:bodyPr>
          <a:lstStyle/>
          <a:p>
            <a:r>
              <a:rPr lang="en-AU" sz="2800" dirty="0"/>
              <a:t>Evaluating surrogates of genetic diversity for conservation planning.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66" y="205979"/>
            <a:ext cx="3846709" cy="4785954"/>
          </a:xfrm>
        </p:spPr>
      </p:pic>
      <p:sp>
        <p:nvSpPr>
          <p:cNvPr id="7" name="TextBox 6"/>
          <p:cNvSpPr txBox="1"/>
          <p:nvPr/>
        </p:nvSpPr>
        <p:spPr>
          <a:xfrm>
            <a:off x="6291552" y="4774168"/>
            <a:ext cx="285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2020 Cons </a:t>
            </a:r>
            <a:r>
              <a:rPr kumimoji="0" lang="en-A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Biol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199" y="1467294"/>
            <a:ext cx="4004187" cy="3466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 smtClean="0"/>
              <a:t>7 amphibian species</a:t>
            </a:r>
          </a:p>
          <a:p>
            <a:endParaRPr lang="en-AU" sz="2800" dirty="0"/>
          </a:p>
          <a:p>
            <a:r>
              <a:rPr lang="en-AU" sz="2800" dirty="0" smtClean="0"/>
              <a:t>3 reptile species</a:t>
            </a:r>
          </a:p>
          <a:p>
            <a:pPr marL="0" indent="0">
              <a:buNone/>
            </a:pPr>
            <a:endParaRPr lang="en-AU" sz="2800" dirty="0" smtClean="0"/>
          </a:p>
          <a:p>
            <a:r>
              <a:rPr lang="en-AU" sz="2800" dirty="0" smtClean="0"/>
              <a:t>Iberian Peninsula = </a:t>
            </a:r>
          </a:p>
          <a:p>
            <a:pPr marL="0" indent="0">
              <a:buNone/>
            </a:pPr>
            <a:r>
              <a:rPr lang="en-AU" sz="2800" dirty="0"/>
              <a:t> </a:t>
            </a:r>
            <a:r>
              <a:rPr lang="en-AU" sz="2800" dirty="0" smtClean="0"/>
              <a:t>    HARD MODE</a:t>
            </a:r>
          </a:p>
          <a:p>
            <a:endParaRPr lang="en-AU" sz="2800" dirty="0" smtClean="0"/>
          </a:p>
          <a:p>
            <a:r>
              <a:rPr lang="en-AU" sz="2800" dirty="0"/>
              <a:t>Microsatellite </a:t>
            </a:r>
            <a:r>
              <a:rPr lang="en-AU" sz="2800" dirty="0" smtClean="0"/>
              <a:t>markers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93819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733" y="4741221"/>
            <a:ext cx="285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2020 Cons </a:t>
            </a:r>
            <a:r>
              <a:rPr kumimoji="0" lang="en-A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Biol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76307" y="97821"/>
            <a:ext cx="4293782" cy="45588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Surrogates may not perform much better than random 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Not really a consistent relationship between different species</a:t>
            </a:r>
          </a:p>
          <a:p>
            <a:endParaRPr lang="en-AU" dirty="0"/>
          </a:p>
          <a:p>
            <a:r>
              <a:rPr lang="en-AU" dirty="0" smtClean="0"/>
              <a:t>Very little performance improvement with low budget</a:t>
            </a:r>
            <a:endParaRPr lang="en-AU" dirty="0"/>
          </a:p>
          <a:p>
            <a:endParaRPr lang="en-AU" dirty="0" smtClean="0"/>
          </a:p>
          <a:p>
            <a:endParaRPr lang="en-AU" dirty="0" smtClean="0"/>
          </a:p>
        </p:txBody>
      </p:sp>
      <p:sp>
        <p:nvSpPr>
          <p:cNvPr id="3" name="Oval 2"/>
          <p:cNvSpPr/>
          <p:nvPr/>
        </p:nvSpPr>
        <p:spPr>
          <a:xfrm>
            <a:off x="5819553" y="2377267"/>
            <a:ext cx="1049080" cy="1039328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3" name="Group 32"/>
          <p:cNvGrpSpPr/>
          <p:nvPr/>
        </p:nvGrpSpPr>
        <p:grpSpPr>
          <a:xfrm>
            <a:off x="5616110" y="4173123"/>
            <a:ext cx="3213268" cy="793439"/>
            <a:chOff x="5844710" y="3977206"/>
            <a:chExt cx="3213268" cy="793439"/>
          </a:xfrm>
        </p:grpSpPr>
        <p:sp>
          <p:nvSpPr>
            <p:cNvPr id="13" name="TextBox 12"/>
            <p:cNvSpPr txBox="1"/>
            <p:nvPr/>
          </p:nvSpPr>
          <p:spPr>
            <a:xfrm>
              <a:off x="7839631" y="3979064"/>
              <a:ext cx="1218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geographic</a:t>
              </a:r>
              <a:endParaRPr lang="en-AU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15078" y="3977206"/>
              <a:ext cx="870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genetic</a:t>
              </a:r>
              <a:endParaRPr lang="en-AU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844710" y="4161872"/>
              <a:ext cx="529200" cy="0"/>
            </a:xfrm>
            <a:prstGeom prst="line">
              <a:avLst/>
            </a:prstGeom>
            <a:ln w="4762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839631" y="4401313"/>
              <a:ext cx="1126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resistance</a:t>
              </a:r>
              <a:endParaRPr lang="en-AU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386155" y="4585979"/>
              <a:ext cx="529200" cy="0"/>
            </a:xfrm>
            <a:prstGeom prst="line">
              <a:avLst/>
            </a:prstGeom>
            <a:ln w="47625">
              <a:solidFill>
                <a:srgbClr val="7040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315078" y="4371889"/>
              <a:ext cx="920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random</a:t>
              </a:r>
              <a:endParaRPr lang="en-AU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5844710" y="4556555"/>
              <a:ext cx="529200" cy="0"/>
            </a:xfrm>
            <a:prstGeom prst="line">
              <a:avLst/>
            </a:prstGeom>
            <a:ln w="47625">
              <a:solidFill>
                <a:srgbClr val="1D71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386873" y="4163730"/>
              <a:ext cx="527765" cy="0"/>
            </a:xfrm>
            <a:prstGeom prst="line">
              <a:avLst/>
            </a:prstGeom>
            <a:ln w="47625">
              <a:solidFill>
                <a:srgbClr val="E37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01" y="97821"/>
            <a:ext cx="4625090" cy="399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3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72000" y="0"/>
            <a:ext cx="9216000" cy="1897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 smtClean="0"/>
              <a:t>How can we get </a:t>
            </a:r>
            <a:r>
              <a:rPr lang="en-AU" sz="4800" dirty="0" smtClean="0"/>
              <a:t>a </a:t>
            </a:r>
            <a:r>
              <a:rPr lang="en-AU" sz="4800" dirty="0" smtClean="0"/>
              <a:t>better conservation </a:t>
            </a:r>
            <a:r>
              <a:rPr lang="en-AU" sz="4800" dirty="0" smtClean="0"/>
              <a:t>decision?</a:t>
            </a:r>
            <a:endParaRPr lang="en-A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1894985" y="2177561"/>
            <a:ext cx="494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/>
              <a:t>(1) Better algorithms</a:t>
            </a:r>
            <a:endParaRPr lang="en-AU" sz="4400" dirty="0"/>
          </a:p>
        </p:txBody>
      </p:sp>
      <p:sp>
        <p:nvSpPr>
          <p:cNvPr id="10" name="TextBox 9"/>
          <p:cNvSpPr txBox="1"/>
          <p:nvPr/>
        </p:nvSpPr>
        <p:spPr>
          <a:xfrm>
            <a:off x="2610053" y="2978092"/>
            <a:ext cx="351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(2) Better data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14125" y="3778623"/>
            <a:ext cx="490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(3) Better surrogates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12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76634"/>
            <a:ext cx="8229600" cy="857250"/>
          </a:xfrm>
        </p:spPr>
        <p:txBody>
          <a:bodyPr/>
          <a:lstStyle/>
          <a:p>
            <a:r>
              <a:rPr lang="en-AU" dirty="0" smtClean="0"/>
              <a:t>Surrogate performance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75" y="1154981"/>
            <a:ext cx="5624945" cy="3940601"/>
          </a:xfrm>
        </p:spPr>
        <p:txBody>
          <a:bodyPr>
            <a:noAutofit/>
          </a:bodyPr>
          <a:lstStyle/>
          <a:p>
            <a:r>
              <a:rPr lang="en-AU" sz="2800" dirty="0" smtClean="0"/>
              <a:t>Performance </a:t>
            </a:r>
            <a:r>
              <a:rPr lang="en-AU" sz="2800" dirty="0" smtClean="0"/>
              <a:t>might be </a:t>
            </a:r>
            <a:r>
              <a:rPr lang="en-AU" sz="2800" dirty="0" smtClean="0"/>
              <a:t>greater in some environments, and less in others (more research needed…)</a:t>
            </a:r>
            <a:endParaRPr lang="en-AU" sz="2800" dirty="0"/>
          </a:p>
          <a:p>
            <a:pPr marL="0" indent="0">
              <a:buNone/>
            </a:pPr>
            <a:endParaRPr lang="en-AU" sz="2800" dirty="0" smtClean="0"/>
          </a:p>
          <a:p>
            <a:r>
              <a:rPr lang="en-AU" sz="2800" dirty="0" smtClean="0"/>
              <a:t>Performance may depend species’ on dispersal mechanisms</a:t>
            </a:r>
          </a:p>
          <a:p>
            <a:endParaRPr lang="en-AU" sz="2800" dirty="0" smtClean="0"/>
          </a:p>
          <a:p>
            <a:r>
              <a:rPr lang="en-AU" sz="2800" dirty="0" smtClean="0"/>
              <a:t>No guarantees!</a:t>
            </a:r>
            <a:endParaRPr lang="en-AU" sz="2800" dirty="0"/>
          </a:p>
          <a:p>
            <a:endParaRPr lang="en-AU" sz="2800" dirty="0"/>
          </a:p>
        </p:txBody>
      </p:sp>
      <p:sp>
        <p:nvSpPr>
          <p:cNvPr id="4" name="AutoShape 2" descr="Image result for carex firm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1270" name="Picture 6" descr="Image result for geum montan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65"/>
          <a:stretch/>
        </p:blipFill>
        <p:spPr bwMode="auto">
          <a:xfrm>
            <a:off x="6303818" y="3366378"/>
            <a:ext cx="2840182" cy="177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hioglossa lusitanica (Â© Paolo Mazzei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18" y="1234083"/>
            <a:ext cx="2840182" cy="21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84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084" y="445130"/>
            <a:ext cx="8693833" cy="3852550"/>
          </a:xfrm>
        </p:spPr>
        <p:txBody>
          <a:bodyPr>
            <a:noAutofit/>
          </a:bodyPr>
          <a:lstStyle/>
          <a:p>
            <a:r>
              <a:rPr lang="en-AU" sz="6600" dirty="0" smtClean="0"/>
              <a:t>Assuming </a:t>
            </a:r>
            <a:r>
              <a:rPr lang="en-AU" sz="6600" dirty="0" smtClean="0"/>
              <a:t>environmental surrogates work</a:t>
            </a:r>
            <a:r>
              <a:rPr lang="en-AU" sz="6600" dirty="0" smtClean="0"/>
              <a:t>, </a:t>
            </a:r>
            <a:r>
              <a:rPr lang="en-AU" sz="6600" dirty="0" smtClean="0"/>
              <a:t/>
            </a:r>
            <a:br>
              <a:rPr lang="en-AU" sz="6600" dirty="0" smtClean="0"/>
            </a:br>
            <a:r>
              <a:rPr lang="en-AU" sz="6600" dirty="0" smtClean="0"/>
              <a:t>what </a:t>
            </a:r>
            <a:r>
              <a:rPr lang="en-AU" sz="6600" dirty="0" smtClean="0"/>
              <a:t>could that mean?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3148714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Global conservation of species niches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940" y="1200151"/>
            <a:ext cx="7818120" cy="3718436"/>
          </a:xfrm>
        </p:spPr>
        <p:txBody>
          <a:bodyPr>
            <a:normAutofit fontScale="85000" lnSpcReduction="20000"/>
          </a:bodyPr>
          <a:lstStyle/>
          <a:p>
            <a:r>
              <a:rPr lang="en-AU" dirty="0" smtClean="0"/>
              <a:t>9,670 bird,  5,070 mammal, 5,197 amphibian species</a:t>
            </a:r>
          </a:p>
          <a:p>
            <a:endParaRPr lang="en-AU" dirty="0"/>
          </a:p>
          <a:p>
            <a:r>
              <a:rPr lang="en-AU" dirty="0"/>
              <a:t>5 × 5 km maps </a:t>
            </a:r>
            <a:r>
              <a:rPr lang="en-AU" dirty="0" smtClean="0"/>
              <a:t>delineating </a:t>
            </a:r>
            <a:r>
              <a:rPr lang="en-AU" dirty="0"/>
              <a:t>suitable </a:t>
            </a:r>
            <a:r>
              <a:rPr lang="en-AU" dirty="0" smtClean="0"/>
              <a:t>habitat</a:t>
            </a: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r>
              <a:rPr lang="en-AU" dirty="0"/>
              <a:t>Split each species’ distribution into </a:t>
            </a:r>
            <a:r>
              <a:rPr lang="en-AU" dirty="0" smtClean="0"/>
              <a:t>10 “environmental</a:t>
            </a:r>
            <a:r>
              <a:rPr lang="en-AU" dirty="0"/>
              <a:t>” </a:t>
            </a:r>
            <a:r>
              <a:rPr lang="en-AU" dirty="0" smtClean="0"/>
              <a:t>partitions</a:t>
            </a:r>
          </a:p>
          <a:p>
            <a:endParaRPr lang="en-AU" dirty="0" smtClean="0"/>
          </a:p>
          <a:p>
            <a:r>
              <a:rPr lang="en-AU" dirty="0"/>
              <a:t>Habitat targets set following standard approaches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81599" y="1261111"/>
            <a:ext cx="4918588" cy="3718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505072" y="4778165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28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745"/>
            <a:ext cx="8229600" cy="857250"/>
          </a:xfrm>
        </p:spPr>
        <p:txBody>
          <a:bodyPr/>
          <a:lstStyle/>
          <a:p>
            <a:r>
              <a:rPr lang="en-AU" dirty="0" smtClean="0"/>
              <a:t>Italian Agile Frog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37"/>
          <a:stretch/>
        </p:blipFill>
        <p:spPr>
          <a:xfrm>
            <a:off x="961847" y="900995"/>
            <a:ext cx="7017106" cy="1690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05" b="41629"/>
          <a:stretch/>
        </p:blipFill>
        <p:spPr>
          <a:xfrm>
            <a:off x="961847" y="2591365"/>
            <a:ext cx="7017106" cy="21475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05072" y="4778165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507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/>
          <p:cNvSpPr/>
          <p:nvPr/>
        </p:nvSpPr>
        <p:spPr>
          <a:xfrm>
            <a:off x="4432953" y="795785"/>
            <a:ext cx="4608354" cy="39802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39" y="-20161"/>
            <a:ext cx="8767671" cy="857250"/>
          </a:xfrm>
        </p:spPr>
        <p:txBody>
          <a:bodyPr>
            <a:normAutofit/>
          </a:bodyPr>
          <a:lstStyle/>
          <a:p>
            <a:r>
              <a:rPr lang="en-AU" sz="3600" dirty="0" smtClean="0"/>
              <a:t>How good is the existing protected system?</a:t>
            </a:r>
            <a:endParaRPr lang="en-AU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05739" y="887113"/>
            <a:ext cx="43815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18,688 (94%) species are not adequately represented in reserves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8,921 (45%)  species do not have a single partition  adequately represented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Of these 8,921 species, 2,266 species are globally imperilled</a:t>
            </a:r>
            <a:endParaRPr lang="en-AU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20" y="907030"/>
            <a:ext cx="4439282" cy="37714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21983" y="906114"/>
            <a:ext cx="521166" cy="4016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8321983" y="2018072"/>
            <a:ext cx="521166" cy="4016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8259883" y="3147416"/>
            <a:ext cx="521166" cy="4016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7203821" y="944215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>
                <a:solidFill>
                  <a:schemeClr val="bg1"/>
                </a:solidFill>
              </a:rPr>
              <a:t>Amphibians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35940" y="1988075"/>
            <a:ext cx="80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>
                <a:solidFill>
                  <a:schemeClr val="bg1"/>
                </a:solidFill>
              </a:rPr>
              <a:t>Birds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19361" y="3152465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>
                <a:solidFill>
                  <a:schemeClr val="bg1"/>
                </a:solidFill>
              </a:rPr>
              <a:t>Mammals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05072" y="4778165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95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874"/>
            <a:ext cx="8229600" cy="857250"/>
          </a:xfrm>
        </p:spPr>
        <p:txBody>
          <a:bodyPr/>
          <a:lstStyle/>
          <a:p>
            <a:r>
              <a:rPr lang="en-AU" dirty="0" smtClean="0"/>
              <a:t>Prioritization for realized niches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283" y="857076"/>
            <a:ext cx="4628755" cy="38774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446" y="4856507"/>
            <a:ext cx="4040428" cy="1543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35318" y="2839065"/>
            <a:ext cx="5191432" cy="1961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99060" y="837219"/>
            <a:ext cx="40102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35.9 % of the Earth’s land needed to complement existing protected areas</a:t>
            </a:r>
          </a:p>
          <a:p>
            <a:endParaRPr lang="en-A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Biodiversity hotspots are critically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Conservation efforts needed across the planet</a:t>
            </a:r>
            <a:endParaRPr lang="en-A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748992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76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874"/>
            <a:ext cx="8229600" cy="857250"/>
          </a:xfrm>
        </p:spPr>
        <p:txBody>
          <a:bodyPr>
            <a:normAutofit/>
          </a:bodyPr>
          <a:lstStyle/>
          <a:p>
            <a:r>
              <a:rPr lang="en-AU" dirty="0" smtClean="0"/>
              <a:t>What if we ignore species niches?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446" y="4856507"/>
            <a:ext cx="4040428" cy="1543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060" y="1025395"/>
            <a:ext cx="40102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Only 3.7% less of the Earth’s land than prioritization which considers niches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Fails to adequately represent 7,989 (40%) species</a:t>
            </a:r>
            <a:endParaRPr lang="en-AU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80"/>
          <a:stretch/>
        </p:blipFill>
        <p:spPr>
          <a:xfrm>
            <a:off x="4189776" y="938267"/>
            <a:ext cx="4666222" cy="38284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748992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7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36000" y="0"/>
            <a:ext cx="9216000" cy="1897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u="sng" dirty="0" smtClean="0"/>
              <a:t>How can we get a better conservation </a:t>
            </a:r>
            <a:r>
              <a:rPr lang="en-AU" sz="4800" u="sng" dirty="0" smtClean="0"/>
              <a:t>decision?</a:t>
            </a:r>
            <a:endParaRPr lang="en-AU" sz="4800" u="sng" dirty="0"/>
          </a:p>
        </p:txBody>
      </p:sp>
      <p:grpSp>
        <p:nvGrpSpPr>
          <p:cNvPr id="2" name="Group 1"/>
          <p:cNvGrpSpPr/>
          <p:nvPr/>
        </p:nvGrpSpPr>
        <p:grpSpPr>
          <a:xfrm>
            <a:off x="2538174" y="1994543"/>
            <a:ext cx="4067652" cy="2859260"/>
            <a:chOff x="1894985" y="1874040"/>
            <a:chExt cx="4067652" cy="2859260"/>
          </a:xfrm>
        </p:grpSpPr>
        <p:sp>
          <p:nvSpPr>
            <p:cNvPr id="9" name="TextBox 8"/>
            <p:cNvSpPr txBox="1"/>
            <p:nvPr/>
          </p:nvSpPr>
          <p:spPr>
            <a:xfrm>
              <a:off x="1894985" y="1874040"/>
              <a:ext cx="4067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(1) Better algorithms</a:t>
              </a:r>
              <a:endParaRPr lang="en-AU" sz="3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79472" y="2628648"/>
              <a:ext cx="28986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(2) Better data</a:t>
              </a:r>
              <a:endParaRPr lang="en-AU" sz="3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10855" y="3383256"/>
              <a:ext cx="40359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(3) Better surrogates</a:t>
              </a:r>
              <a:endParaRPr lang="en-AU" sz="3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59421" y="4086969"/>
              <a:ext cx="37387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(4) </a:t>
              </a:r>
              <a:r>
                <a:rPr lang="en-AU" sz="3600" dirty="0" smtClean="0"/>
                <a:t>Other </a:t>
              </a:r>
              <a:r>
                <a:rPr lang="en-AU" sz="3600" dirty="0" smtClean="0"/>
                <a:t>stuff too!</a:t>
              </a:r>
              <a:endParaRPr lang="en-AU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559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White Birds Silhouette Fresh HD Wallpap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6512" y="-748022"/>
            <a:ext cx="10236982" cy="63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17015" y="87474"/>
            <a:ext cx="6195461" cy="596462"/>
            <a:chOff x="217012" y="116632"/>
            <a:chExt cx="6195461" cy="795284"/>
          </a:xfrm>
        </p:grpSpPr>
        <p:pic>
          <p:nvPicPr>
            <p:cNvPr id="3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12" y="116632"/>
              <a:ext cx="682580" cy="780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075756" y="214289"/>
              <a:ext cx="5336717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j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effrey.hanson@uqconnect.edu.au</a:t>
              </a:r>
              <a:endParaRPr lang="en-AU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17012" y="1527112"/>
            <a:ext cx="3947978" cy="563833"/>
            <a:chOff x="211764" y="1168251"/>
            <a:chExt cx="3947978" cy="751776"/>
          </a:xfrm>
        </p:grpSpPr>
        <p:pic>
          <p:nvPicPr>
            <p:cNvPr id="5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64" y="1168251"/>
              <a:ext cx="693077" cy="693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75756" y="1222402"/>
              <a:ext cx="3083986" cy="697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jeffrey-hanson.com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7012" y="805043"/>
            <a:ext cx="5000964" cy="600962"/>
            <a:chOff x="162258" y="2132856"/>
            <a:chExt cx="5000964" cy="801283"/>
          </a:xfrm>
        </p:grpSpPr>
        <p:pic>
          <p:nvPicPr>
            <p:cNvPr id="4" name="Picture 3" descr="C:\Users\jhanson\Downloads\1467354717_github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258" y="2132856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75756" y="2236512"/>
              <a:ext cx="4087466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github.com/</a:t>
              </a:r>
              <a:r>
                <a:rPr lang="en-AU" sz="2800" b="1" dirty="0" err="1" smtClean="0">
                  <a:solidFill>
                    <a:schemeClr val="bg1"/>
                  </a:solidFill>
                </a:rPr>
                <a:t>jeffreyhanson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64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3858021"/>
          </a:xfrm>
        </p:spPr>
        <p:txBody>
          <a:bodyPr>
            <a:noAutofit/>
          </a:bodyPr>
          <a:lstStyle/>
          <a:p>
            <a:r>
              <a:rPr lang="en-AU" sz="13800" dirty="0" smtClean="0"/>
              <a:t>Appendix</a:t>
            </a:r>
            <a:endParaRPr lang="en-AU" sz="13800" dirty="0"/>
          </a:p>
        </p:txBody>
      </p:sp>
    </p:spTree>
    <p:extLst>
      <p:ext uri="{BB962C8B-B14F-4D97-AF65-F5344CB8AC3E}">
        <p14:creationId xmlns:p14="http://schemas.microsoft.com/office/powerpoint/2010/main" val="4214252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348271" y="2404869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8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288237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Plan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81" name="Freeform 80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Freeform 81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sp>
        <p:nvSpPr>
          <p:cNvPr id="85" name="TextBox 84"/>
          <p:cNvSpPr txBox="1"/>
          <p:nvPr/>
        </p:nvSpPr>
        <p:spPr>
          <a:xfrm>
            <a:off x="4996063" y="2842694"/>
            <a:ext cx="1514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algorithms</a:t>
            </a:r>
            <a:endParaRPr lang="en-AU" sz="2400" dirty="0">
              <a:solidFill>
                <a:srgbClr val="B3FFD0"/>
              </a:solidFill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39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 smtClean="0"/>
              <a:t>Reserve selection</a:t>
            </a:r>
            <a:endParaRPr lang="en-AU" b="1" dirty="0"/>
          </a:p>
        </p:txBody>
      </p:sp>
      <p:sp>
        <p:nvSpPr>
          <p:cNvPr id="5" name="Rectangle 4"/>
          <p:cNvSpPr/>
          <p:nvPr/>
        </p:nvSpPr>
        <p:spPr>
          <a:xfrm>
            <a:off x="716096" y="1435600"/>
            <a:ext cx="7711808" cy="32959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/>
          <p:cNvSpPr/>
          <p:nvPr/>
        </p:nvSpPr>
        <p:spPr>
          <a:xfrm>
            <a:off x="3747864" y="3025817"/>
            <a:ext cx="1627943" cy="1117345"/>
          </a:xfrm>
          <a:prstGeom prst="ellipse">
            <a:avLst/>
          </a:prstGeom>
          <a:solidFill>
            <a:srgbClr val="0041C4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1320848" y="1700905"/>
            <a:ext cx="1657509" cy="1137638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2261661" y="1768812"/>
            <a:ext cx="1657509" cy="1137638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5718192" y="1787502"/>
            <a:ext cx="1651732" cy="1133672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6153557" y="1987260"/>
            <a:ext cx="1651732" cy="1133672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6674830" y="1855408"/>
            <a:ext cx="1651732" cy="1133672"/>
          </a:xfrm>
          <a:prstGeom prst="ellipse">
            <a:avLst/>
          </a:prstGeom>
          <a:solidFill>
            <a:srgbClr val="00B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4106112" y="3337824"/>
            <a:ext cx="1627815" cy="1117586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1801929" y="1900237"/>
            <a:ext cx="1657378" cy="1137884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7500696" y="464585"/>
            <a:ext cx="1439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Features</a:t>
            </a:r>
            <a:endParaRPr lang="en-AU" sz="2800" dirty="0"/>
          </a:p>
        </p:txBody>
      </p:sp>
      <p:cxnSp>
        <p:nvCxnSpPr>
          <p:cNvPr id="7" name="Straight Arrow Connector 6"/>
          <p:cNvCxnSpPr>
            <a:stCxn id="3" idx="2"/>
          </p:cNvCxnSpPr>
          <p:nvPr/>
        </p:nvCxnSpPr>
        <p:spPr>
          <a:xfrm flipH="1">
            <a:off x="7682400" y="987805"/>
            <a:ext cx="537949" cy="9994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87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5790</TotalTime>
  <Words>1379</Words>
  <Application>Microsoft Office PowerPoint</Application>
  <PresentationFormat>On-screen Show (16:9)</PresentationFormat>
  <Paragraphs>571</Paragraphs>
  <Slides>69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Office Theme</vt:lpstr>
      <vt:lpstr>2_Office Theme</vt:lpstr>
      <vt:lpstr>Making better conservation decisions</vt:lpstr>
      <vt:lpstr>Acknowledgements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Reserve selection</vt:lpstr>
      <vt:lpstr>Reserve selection</vt:lpstr>
      <vt:lpstr>Reserve selection</vt:lpstr>
      <vt:lpstr>Reserve selection</vt:lpstr>
      <vt:lpstr>PowerPoint Presentation</vt:lpstr>
      <vt:lpstr>PowerPoint Presentation</vt:lpstr>
      <vt:lpstr>PowerPoint Presentation</vt:lpstr>
      <vt:lpstr>PowerPoint Presentation</vt:lpstr>
      <vt:lpstr>What about other conservation problems?</vt:lpstr>
      <vt:lpstr>Project prioritization</vt:lpstr>
      <vt:lpstr>Project prioritization</vt:lpstr>
      <vt:lpstr>Project prioritization</vt:lpstr>
      <vt:lpstr>Project prioritization</vt:lpstr>
      <vt:lpstr>Project prioritization</vt:lpstr>
      <vt:lpstr>Project prioritization</vt:lpstr>
      <vt:lpstr>New Zealand  case study</vt:lpstr>
      <vt:lpstr>PowerPoint Presentation</vt:lpstr>
      <vt:lpstr>PowerPoint Presentation</vt:lpstr>
      <vt:lpstr>PowerPoint Presentation</vt:lpstr>
      <vt:lpstr>PowerPoint Presentation</vt:lpstr>
      <vt:lpstr>Conservation planning for adaptive and neutral evolutionary processes</vt:lpstr>
      <vt:lpstr>PowerPoint Presentation</vt:lpstr>
      <vt:lpstr>Prioritizations </vt:lpstr>
      <vt:lpstr>However, more data isn’t always better…</vt:lpstr>
      <vt:lpstr>PowerPoint Presentation</vt:lpstr>
      <vt:lpstr>PowerPoint Presentation</vt:lpstr>
      <vt:lpstr>PowerPoint Presentation</vt:lpstr>
      <vt:lpstr>Optimizing ecological surveys for conservation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Evolutionary processes</vt:lpstr>
      <vt:lpstr>Evolutionary processes</vt:lpstr>
      <vt:lpstr>Evolutionary processes</vt:lpstr>
      <vt:lpstr>Evolutionary processes</vt:lpstr>
      <vt:lpstr>PowerPoint Presentation</vt:lpstr>
      <vt:lpstr>PowerPoint Presentation</vt:lpstr>
      <vt:lpstr>Can we use environmental and geographic variables  as surrogates of  genetic variation for  conservation planning?</vt:lpstr>
      <vt:lpstr>27 plant species</vt:lpstr>
      <vt:lpstr>PowerPoint Presentation</vt:lpstr>
      <vt:lpstr>PowerPoint Presentation</vt:lpstr>
      <vt:lpstr>What is the relationship?</vt:lpstr>
      <vt:lpstr>What is the relationship?</vt:lpstr>
      <vt:lpstr>PowerPoint Presentation</vt:lpstr>
      <vt:lpstr>PowerPoint Presentation</vt:lpstr>
      <vt:lpstr>However, surrogates may not always work</vt:lpstr>
      <vt:lpstr>Evaluating surrogates of genetic diversity for conservation planning.</vt:lpstr>
      <vt:lpstr>PowerPoint Presentation</vt:lpstr>
      <vt:lpstr>Surrogate performance</vt:lpstr>
      <vt:lpstr>Assuming environmental surrogates work,  what could that mean?</vt:lpstr>
      <vt:lpstr>Global conservation of species niches</vt:lpstr>
      <vt:lpstr>Italian Agile Frog</vt:lpstr>
      <vt:lpstr>How good is the existing protected system?</vt:lpstr>
      <vt:lpstr>Prioritization for realized niches</vt:lpstr>
      <vt:lpstr>What if we ignore species niches?</vt:lpstr>
      <vt:lpstr>PowerPoint Presentation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creator>Jeff Hanson Local Admin</dc:creator>
  <cp:lastModifiedBy>Jeffrey Owen Hanson</cp:lastModifiedBy>
  <cp:revision>1345</cp:revision>
  <dcterms:created xsi:type="dcterms:W3CDTF">2006-08-16T00:00:00Z</dcterms:created>
  <dcterms:modified xsi:type="dcterms:W3CDTF">2021-01-28T03:03:32Z</dcterms:modified>
</cp:coreProperties>
</file>